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1960" r:id="rId2"/>
    <p:sldId id="1961" r:id="rId3"/>
    <p:sldId id="1979" r:id="rId4"/>
    <p:sldId id="1962" r:id="rId5"/>
    <p:sldId id="1963" r:id="rId6"/>
    <p:sldId id="1972" r:id="rId7"/>
    <p:sldId id="1973" r:id="rId8"/>
    <p:sldId id="1978" r:id="rId9"/>
    <p:sldId id="1975" r:id="rId10"/>
    <p:sldId id="1976" r:id="rId11"/>
    <p:sldId id="1964" r:id="rId12"/>
    <p:sldId id="1965" r:id="rId13"/>
    <p:sldId id="1966" r:id="rId14"/>
    <p:sldId id="1967" r:id="rId15"/>
    <p:sldId id="1968" r:id="rId16"/>
    <p:sldId id="1969" r:id="rId17"/>
    <p:sldId id="1971"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691" autoAdjust="0"/>
  </p:normalViewPr>
  <p:slideViewPr>
    <p:cSldViewPr snapToGrid="0">
      <p:cViewPr varScale="1">
        <p:scale>
          <a:sx n="100" d="100"/>
          <a:sy n="100" d="100"/>
        </p:scale>
        <p:origin x="95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CCDC73-C676-4356-88C1-D42196A73FA8}" type="datetimeFigureOut">
              <a:rPr lang="zh-CN" altLang="en-US" smtClean="0"/>
              <a:t>2023/4/27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2601E-8C5E-4013-8DC5-B96BAA63AECF}" type="slidenum">
              <a:rPr lang="zh-CN" altLang="en-US" smtClean="0"/>
              <a:t>‹#›</a:t>
            </a:fld>
            <a:endParaRPr lang="zh-CN" altLang="en-US"/>
          </a:p>
        </p:txBody>
      </p:sp>
    </p:spTree>
    <p:extLst>
      <p:ext uri="{BB962C8B-B14F-4D97-AF65-F5344CB8AC3E}">
        <p14:creationId xmlns:p14="http://schemas.microsoft.com/office/powerpoint/2010/main" val="1751792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这是最基础的基于分布映射的方法进行低光增强，大致有两种方法，直方图均衡化，如图所示将像素更加均匀的分布达到低光增强的一个效果，以及基于</a:t>
            </a:r>
            <a:r>
              <a:rPr lang="en-US" altLang="zh-CN" sz="1800" dirty="0">
                <a:effectLst/>
                <a:ea typeface="等线" panose="02010600030101010101" pitchFamily="2" charset="-122"/>
                <a:cs typeface="Times New Roman" panose="02020603050405020304" pitchFamily="18" charset="0"/>
              </a:rPr>
              <a:t>S</a:t>
            </a:r>
            <a:r>
              <a:rPr lang="zh-CN" altLang="zh-CN" sz="1800" dirty="0">
                <a:effectLst/>
                <a:ea typeface="等线" panose="02010600030101010101" pitchFamily="2" charset="-122"/>
                <a:cs typeface="Times New Roman" panose="02020603050405020304" pitchFamily="18" charset="0"/>
              </a:rPr>
              <a:t>型曲线的方法中其中最为著名的技术就是伽马校正，这个图中得知，横轴是像素输入，纵轴是像素输出</a:t>
            </a: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extLst>
      <p:ext uri="{BB962C8B-B14F-4D97-AF65-F5344CB8AC3E}">
        <p14:creationId xmlns:p14="http://schemas.microsoft.com/office/powerpoint/2010/main" val="3658953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最后这篇是无监督学习，没有使用成对数据集训练而得 。是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2020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年发表在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CVPR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上的。提出了一种新的零参考深度曲线估计</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(Zero-Reference Deep Curve Estimation, Zero-DCE)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方法，该方法将光增强作为一种利用深度网络进行图像特定曲线估计的任务。受照片编辑软件中使用的曲线调整的启发，设计一种曲线，可以自动将低光图像映射到其增强版本，其中自适应曲线参数仅取决于输入图像。将</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Ix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与α作为参数传入曲线方程中，得到增强图片，后来发现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曲线可以迭代应用，以实现更通用的调整，去应对具有挑战性的弱光条件，得到式二。高阶曲线可以在更广泛的动态范围内调整图像。尽管如此，它仍然是一个全局调整，因为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α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用于所有像素。全局映射倾向于过度不足增强局部区域。为了解决这个问题，将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α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表述为逐像素参数，即给定输入图像的每一像素都有一个对应的曲线，具有最佳拟合</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α</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来调整其动态范围。因此，这个方程式可以重新表述为最下面方程式。</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10</a:t>
            </a:fld>
            <a:endParaRPr lang="zh-CN" altLang="en-US"/>
          </a:p>
        </p:txBody>
      </p:sp>
    </p:spTree>
    <p:extLst>
      <p:ext uri="{BB962C8B-B14F-4D97-AF65-F5344CB8AC3E}">
        <p14:creationId xmlns:p14="http://schemas.microsoft.com/office/powerpoint/2010/main" val="1740251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just">
              <a:buFont typeface="Wingdings" panose="05000000000000000000" pitchFamily="2" charset="2"/>
              <a:buNone/>
            </a:pP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11</a:t>
            </a:fld>
            <a:endParaRPr lang="zh-CN" altLang="en-US"/>
          </a:p>
        </p:txBody>
      </p:sp>
    </p:spTree>
    <p:extLst>
      <p:ext uri="{BB962C8B-B14F-4D97-AF65-F5344CB8AC3E}">
        <p14:creationId xmlns:p14="http://schemas.microsoft.com/office/powerpoint/2010/main" val="3738233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just">
              <a:buFont typeface="Wingdings" panose="05000000000000000000" pitchFamily="2" charset="2"/>
              <a:buNone/>
            </a:pP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12</a:t>
            </a:fld>
            <a:endParaRPr lang="zh-CN" altLang="en-US"/>
          </a:p>
        </p:txBody>
      </p:sp>
    </p:spTree>
    <p:extLst>
      <p:ext uri="{BB962C8B-B14F-4D97-AF65-F5344CB8AC3E}">
        <p14:creationId xmlns:p14="http://schemas.microsoft.com/office/powerpoint/2010/main" val="211039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just">
              <a:buFont typeface="Wingdings" panose="05000000000000000000" pitchFamily="2" charset="2"/>
              <a:buNone/>
            </a:pP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13</a:t>
            </a:fld>
            <a:endParaRPr lang="zh-CN" altLang="en-US"/>
          </a:p>
        </p:txBody>
      </p:sp>
    </p:spTree>
    <p:extLst>
      <p:ext uri="{BB962C8B-B14F-4D97-AF65-F5344CB8AC3E}">
        <p14:creationId xmlns:p14="http://schemas.microsoft.com/office/powerpoint/2010/main" val="1319721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just">
              <a:buFont typeface="Wingdings" panose="05000000000000000000" pitchFamily="2" charset="2"/>
              <a:buNone/>
            </a:pP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14</a:t>
            </a:fld>
            <a:endParaRPr lang="zh-CN" altLang="en-US"/>
          </a:p>
        </p:txBody>
      </p:sp>
    </p:spTree>
    <p:extLst>
      <p:ext uri="{BB962C8B-B14F-4D97-AF65-F5344CB8AC3E}">
        <p14:creationId xmlns:p14="http://schemas.microsoft.com/office/powerpoint/2010/main" val="1037142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just">
              <a:buFont typeface="Wingdings" panose="05000000000000000000" pitchFamily="2" charset="2"/>
              <a:buNone/>
            </a:pP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15</a:t>
            </a:fld>
            <a:endParaRPr lang="zh-CN" altLang="en-US"/>
          </a:p>
        </p:txBody>
      </p:sp>
    </p:spTree>
    <p:extLst>
      <p:ext uri="{BB962C8B-B14F-4D97-AF65-F5344CB8AC3E}">
        <p14:creationId xmlns:p14="http://schemas.microsoft.com/office/powerpoint/2010/main" val="3488974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just">
              <a:buFont typeface="Wingdings" panose="05000000000000000000" pitchFamily="2" charset="2"/>
              <a:buNone/>
            </a:pPr>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where </a:t>
            </a:r>
            <a:r>
              <a:rPr lang="en-US" altLang="zh-CN" sz="1200" dirty="0" err="1">
                <a:latin typeface="Arial" panose="020B0604020202020204" pitchFamily="34" charset="0"/>
                <a:ea typeface="微软雅黑" panose="020B0503020204020204" pitchFamily="34" charset="-122"/>
                <a:cs typeface="+mn-ea"/>
                <a:sym typeface="Arial" panose="020B0604020202020204" pitchFamily="34" charset="0"/>
              </a:rPr>
              <a:t>Ir</a:t>
            </a:r>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 and </a:t>
            </a:r>
            <a:r>
              <a:rPr lang="en-US" altLang="zh-CN" sz="1200" dirty="0" err="1">
                <a:latin typeface="Arial" panose="020B0604020202020204" pitchFamily="34" charset="0"/>
                <a:ea typeface="微软雅黑" panose="020B0503020204020204" pitchFamily="34" charset="-122"/>
                <a:cs typeface="+mn-ea"/>
                <a:sym typeface="Arial" panose="020B0604020202020204" pitchFamily="34" charset="0"/>
              </a:rPr>
              <a:t>eI</a:t>
            </a:r>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 are the predicted and expected images. δ is the parameter of the Huber loss and is set to 0.5 empirically.</a:t>
            </a:r>
          </a:p>
          <a:p>
            <a:pPr marL="0" indent="0" algn="just">
              <a:buFont typeface="Wingdings" panose="05000000000000000000" pitchFamily="2" charset="2"/>
              <a:buNone/>
            </a:pPr>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where </a:t>
            </a:r>
            <a:r>
              <a:rPr lang="en-US" altLang="zh-CN" sz="1200" dirty="0" err="1">
                <a:latin typeface="Arial" panose="020B0604020202020204" pitchFamily="34" charset="0"/>
                <a:ea typeface="微软雅黑" panose="020B0503020204020204" pitchFamily="34" charset="-122"/>
                <a:cs typeface="+mn-ea"/>
                <a:sym typeface="Arial" panose="020B0604020202020204" pitchFamily="34" charset="0"/>
              </a:rPr>
              <a:t>wi</a:t>
            </a:r>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 j , hi j and ci j describe the dimensions of the respective feature maps within the VGG-19 network. Besides, </a:t>
            </a:r>
            <a:r>
              <a:rPr lang="en-US" altLang="zh-CN" sz="1200" dirty="0" err="1">
                <a:latin typeface="Arial" panose="020B0604020202020204" pitchFamily="34" charset="0"/>
                <a:ea typeface="微软雅黑" panose="020B0503020204020204" pitchFamily="34" charset="-122"/>
                <a:cs typeface="+mn-ea"/>
                <a:sym typeface="Arial" panose="020B0604020202020204" pitchFamily="34" charset="0"/>
              </a:rPr>
              <a:t>φi</a:t>
            </a:r>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 j indicates the feature map obtained by j-</a:t>
            </a:r>
            <a:r>
              <a:rPr lang="en-US" altLang="zh-CN" sz="1200" dirty="0" err="1">
                <a:latin typeface="Arial" panose="020B0604020202020204" pitchFamily="34" charset="0"/>
                <a:ea typeface="微软雅黑" panose="020B0503020204020204" pitchFamily="34" charset="-122"/>
                <a:cs typeface="+mn-ea"/>
                <a:sym typeface="Arial" panose="020B0604020202020204" pitchFamily="34" charset="0"/>
              </a:rPr>
              <a:t>th</a:t>
            </a:r>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 convolution layer in </a:t>
            </a:r>
            <a:r>
              <a:rPr lang="en-US" altLang="zh-CN" sz="1200" dirty="0" err="1">
                <a:latin typeface="Arial" panose="020B0604020202020204" pitchFamily="34" charset="0"/>
                <a:ea typeface="微软雅黑" panose="020B0503020204020204" pitchFamily="34" charset="-122"/>
                <a:cs typeface="+mn-ea"/>
                <a:sym typeface="Arial" panose="020B0604020202020204" pitchFamily="34" charset="0"/>
              </a:rPr>
              <a:t>i-th</a:t>
            </a:r>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 block of the VGG-19 Network.</a:t>
            </a:r>
          </a:p>
          <a:p>
            <a:pPr marL="0" indent="0" algn="just">
              <a:buFont typeface="Wingdings" panose="05000000000000000000" pitchFamily="2" charset="2"/>
              <a:buNone/>
            </a:pPr>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where </a:t>
            </a:r>
            <a:r>
              <a:rPr lang="en-US" altLang="zh-CN" sz="1200" dirty="0" err="1">
                <a:latin typeface="Arial" panose="020B0604020202020204" pitchFamily="34" charset="0"/>
                <a:ea typeface="微软雅黑" panose="020B0503020204020204" pitchFamily="34" charset="-122"/>
                <a:cs typeface="+mn-ea"/>
                <a:sym typeface="Arial" panose="020B0604020202020204" pitchFamily="34" charset="0"/>
              </a:rPr>
              <a:t>μx</a:t>
            </a:r>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 and </a:t>
            </a:r>
            <a:r>
              <a:rPr lang="en-US" altLang="zh-CN" sz="1200" dirty="0" err="1">
                <a:latin typeface="Arial" panose="020B0604020202020204" pitchFamily="34" charset="0"/>
                <a:ea typeface="微软雅黑" panose="020B0503020204020204" pitchFamily="34" charset="-122"/>
                <a:cs typeface="+mn-ea"/>
                <a:sym typeface="Arial" panose="020B0604020202020204" pitchFamily="34" charset="0"/>
              </a:rPr>
              <a:t>μy</a:t>
            </a:r>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 are pixel value averages, σ 2x and σ 2y are </a:t>
            </a:r>
            <a:r>
              <a:rPr lang="en-US" altLang="zh-CN" sz="1200" dirty="0" err="1">
                <a:latin typeface="Arial" panose="020B0604020202020204" pitchFamily="34" charset="0"/>
                <a:ea typeface="微软雅黑" panose="020B0503020204020204" pitchFamily="34" charset="-122"/>
                <a:cs typeface="+mn-ea"/>
                <a:sym typeface="Arial" panose="020B0604020202020204" pitchFamily="34" charset="0"/>
              </a:rPr>
              <a:t>variances,σxy</a:t>
            </a:r>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 is the covariance, and C1 and C2 are constants to prevent the denominator to zero.</a:t>
            </a:r>
          </a:p>
          <a:p>
            <a:pPr marL="0" indent="0" algn="just">
              <a:buFont typeface="Wingdings" panose="05000000000000000000" pitchFamily="2" charset="2"/>
              <a:buNone/>
            </a:pPr>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where </a:t>
            </a:r>
            <a:r>
              <a:rPr lang="en-US" altLang="zh-CN" sz="1200" dirty="0" err="1">
                <a:latin typeface="Arial" panose="020B0604020202020204" pitchFamily="34" charset="0"/>
                <a:ea typeface="微软雅黑" panose="020B0503020204020204" pitchFamily="34" charset="-122"/>
                <a:cs typeface="+mn-ea"/>
                <a:sym typeface="Arial" panose="020B0604020202020204" pitchFamily="34" charset="0"/>
              </a:rPr>
              <a:t>Ii</a:t>
            </a:r>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 and  ̄</a:t>
            </a:r>
            <a:r>
              <a:rPr lang="en-US" altLang="zh-CN" sz="1200" dirty="0" err="1">
                <a:latin typeface="Arial" panose="020B0604020202020204" pitchFamily="34" charset="0"/>
                <a:ea typeface="微软雅黑" panose="020B0503020204020204" pitchFamily="34" charset="-122"/>
                <a:cs typeface="+mn-ea"/>
                <a:sym typeface="Arial" panose="020B0604020202020204" pitchFamily="34" charset="0"/>
              </a:rPr>
              <a:t>Ii</a:t>
            </a:r>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 are the estimated forward and reverse illumination maps, I is the original image, ∇ represents the gradient, </a:t>
            </a:r>
            <a:r>
              <a:rPr lang="en-US" altLang="zh-CN" sz="1200" dirty="0" err="1">
                <a:latin typeface="Arial" panose="020B0604020202020204" pitchFamily="34" charset="0"/>
                <a:ea typeface="微软雅黑" panose="020B0503020204020204" pitchFamily="34" charset="-122"/>
                <a:cs typeface="+mn-ea"/>
                <a:sym typeface="Arial" panose="020B0604020202020204" pitchFamily="34" charset="0"/>
              </a:rPr>
              <a:t>λд</a:t>
            </a:r>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 is the coefficient balancing the strength of structure-awareness. We </a:t>
            </a:r>
            <a:r>
              <a:rPr lang="en-US" altLang="zh-CN" sz="1200" dirty="0" err="1">
                <a:latin typeface="Arial" panose="020B0604020202020204" pitchFamily="34" charset="0"/>
                <a:ea typeface="微软雅黑" panose="020B0503020204020204" pitchFamily="34" charset="-122"/>
                <a:cs typeface="+mn-ea"/>
                <a:sym typeface="Arial" panose="020B0604020202020204" pitchFamily="34" charset="0"/>
              </a:rPr>
              <a:t>setλд</a:t>
            </a:r>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 = 10 and </a:t>
            </a:r>
            <a:r>
              <a:rPr lang="en-US" altLang="zh-CN" sz="1200" dirty="0" err="1">
                <a:latin typeface="Arial" panose="020B0604020202020204" pitchFamily="34" charset="0"/>
                <a:ea typeface="微软雅黑" panose="020B0503020204020204" pitchFamily="34" charset="-122"/>
                <a:cs typeface="+mn-ea"/>
                <a:sym typeface="Arial" panose="020B0604020202020204" pitchFamily="34" charset="0"/>
              </a:rPr>
              <a:t>ωi</a:t>
            </a:r>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 = 0.002 empirically.</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16</a:t>
            </a:fld>
            <a:endParaRPr lang="zh-CN" altLang="en-US"/>
          </a:p>
        </p:txBody>
      </p:sp>
    </p:spTree>
    <p:extLst>
      <p:ext uri="{BB962C8B-B14F-4D97-AF65-F5344CB8AC3E}">
        <p14:creationId xmlns:p14="http://schemas.microsoft.com/office/powerpoint/2010/main" val="3033666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just">
              <a:buFont typeface="Wingdings" panose="05000000000000000000" pitchFamily="2" charset="2"/>
              <a:buNone/>
            </a:pPr>
            <a:r>
              <a:rPr lang="zh-CN" altLang="en-US" b="0" i="0" dirty="0">
                <a:solidFill>
                  <a:srgbClr val="1D2129"/>
                </a:solidFill>
                <a:effectLst/>
                <a:latin typeface="PingFangSC-Regular"/>
              </a:rPr>
              <a:t>在实验中，我们采用</a:t>
            </a:r>
            <a:r>
              <a:rPr lang="en-US" altLang="zh-CN" b="0" i="0" dirty="0">
                <a:solidFill>
                  <a:srgbClr val="1D2129"/>
                </a:solidFill>
                <a:effectLst/>
                <a:latin typeface="PingFangSC-Regular"/>
              </a:rPr>
              <a:t>LOL</a:t>
            </a:r>
            <a:r>
              <a:rPr lang="zh-CN" altLang="en-US" b="0" i="0" dirty="0">
                <a:solidFill>
                  <a:srgbClr val="1D2129"/>
                </a:solidFill>
                <a:effectLst/>
                <a:latin typeface="PingFangSC-Regular"/>
              </a:rPr>
              <a:t>，</a:t>
            </a:r>
            <a:r>
              <a:rPr lang="en-US" altLang="zh-CN" b="0" i="0" dirty="0">
                <a:solidFill>
                  <a:srgbClr val="1D2129"/>
                </a:solidFill>
                <a:effectLst/>
                <a:latin typeface="PingFangSC-Regular"/>
              </a:rPr>
              <a:t>MIT5K</a:t>
            </a:r>
            <a:r>
              <a:rPr lang="zh-CN" altLang="en-US" b="0" i="0" dirty="0">
                <a:solidFill>
                  <a:srgbClr val="1D2129"/>
                </a:solidFill>
                <a:effectLst/>
                <a:latin typeface="PingFangSC-Regular"/>
              </a:rPr>
              <a:t>和</a:t>
            </a:r>
            <a:r>
              <a:rPr lang="en-US" altLang="zh-CN" b="0" i="0" dirty="0">
                <a:solidFill>
                  <a:srgbClr val="1D2129"/>
                </a:solidFill>
                <a:effectLst/>
                <a:latin typeface="PingFangSC-Regular"/>
              </a:rPr>
              <a:t>SID</a:t>
            </a:r>
            <a:r>
              <a:rPr lang="zh-CN" altLang="en-US" b="0" i="0" dirty="0">
                <a:solidFill>
                  <a:srgbClr val="1D2129"/>
                </a:solidFill>
                <a:effectLst/>
                <a:latin typeface="PingFangSC-Regular"/>
              </a:rPr>
              <a:t>作为我们的训练数据集。其中，</a:t>
            </a:r>
            <a:r>
              <a:rPr lang="en-US" altLang="zh-CN" b="0" i="0" dirty="0">
                <a:solidFill>
                  <a:srgbClr val="1D2129"/>
                </a:solidFill>
                <a:effectLst/>
                <a:latin typeface="PingFangSC-Regular"/>
              </a:rPr>
              <a:t>LOL</a:t>
            </a:r>
            <a:r>
              <a:rPr lang="zh-CN" altLang="en-US" b="0" i="0" dirty="0">
                <a:solidFill>
                  <a:srgbClr val="1D2129"/>
                </a:solidFill>
                <a:effectLst/>
                <a:latin typeface="PingFangSC-Regular"/>
              </a:rPr>
              <a:t>由真实场景中捕获的</a:t>
            </a:r>
            <a:r>
              <a:rPr lang="en-US" altLang="zh-CN" b="0" i="0" dirty="0">
                <a:solidFill>
                  <a:srgbClr val="1D2129"/>
                </a:solidFill>
                <a:effectLst/>
                <a:latin typeface="PingFangSC-Regular"/>
              </a:rPr>
              <a:t>500</a:t>
            </a:r>
            <a:r>
              <a:rPr lang="zh-CN" altLang="en-US" b="0" i="0" dirty="0">
                <a:solidFill>
                  <a:srgbClr val="1D2129"/>
                </a:solidFill>
                <a:effectLst/>
                <a:latin typeface="PingFangSC-Regular"/>
              </a:rPr>
              <a:t>对弱光</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正光图像组成，是第一个用于弱光图像增强的数据集。我们将其分为三组，分别为</a:t>
            </a:r>
            <a:r>
              <a:rPr lang="en-US" altLang="zh-CN" b="0" i="0" dirty="0">
                <a:solidFill>
                  <a:srgbClr val="1D2129"/>
                </a:solidFill>
                <a:effectLst/>
                <a:latin typeface="PingFangSC-Regular"/>
              </a:rPr>
              <a:t>450</a:t>
            </a:r>
            <a:r>
              <a:rPr lang="zh-CN" altLang="en-US" b="0" i="0" dirty="0">
                <a:solidFill>
                  <a:srgbClr val="1D2129"/>
                </a:solidFill>
                <a:effectLst/>
                <a:latin typeface="PingFangSC-Regular"/>
              </a:rPr>
              <a:t>、</a:t>
            </a:r>
            <a:r>
              <a:rPr lang="en-US" altLang="zh-CN" b="0" i="0" dirty="0">
                <a:solidFill>
                  <a:srgbClr val="1D2129"/>
                </a:solidFill>
                <a:effectLst/>
                <a:latin typeface="PingFangSC-Regular"/>
              </a:rPr>
              <a:t>35</a:t>
            </a:r>
            <a:r>
              <a:rPr lang="zh-CN" altLang="en-US" b="0" i="0" dirty="0">
                <a:solidFill>
                  <a:srgbClr val="1D2129"/>
                </a:solidFill>
                <a:effectLst/>
                <a:latin typeface="PingFangSC-Regular"/>
              </a:rPr>
              <a:t>和</a:t>
            </a:r>
            <a:r>
              <a:rPr lang="en-US" altLang="zh-CN" b="0" i="0" dirty="0">
                <a:solidFill>
                  <a:srgbClr val="1D2129"/>
                </a:solidFill>
                <a:effectLst/>
                <a:latin typeface="PingFangSC-Regular"/>
              </a:rPr>
              <a:t>15</a:t>
            </a:r>
            <a:r>
              <a:rPr lang="zh-CN" altLang="en-US" b="0" i="0" dirty="0">
                <a:solidFill>
                  <a:srgbClr val="1D2129"/>
                </a:solidFill>
                <a:effectLst/>
                <a:latin typeface="PingFangSC-Regular"/>
              </a:rPr>
              <a:t>对图像，用于训练、验证和测试。对于</a:t>
            </a:r>
            <a:r>
              <a:rPr lang="en-US" altLang="zh-CN" b="0" i="0" dirty="0">
                <a:solidFill>
                  <a:srgbClr val="1D2129"/>
                </a:solidFill>
                <a:effectLst/>
                <a:latin typeface="PingFangSC-Regular"/>
              </a:rPr>
              <a:t>MIT5K</a:t>
            </a:r>
            <a:r>
              <a:rPr lang="zh-CN" altLang="en-US" b="0" i="0" dirty="0">
                <a:solidFill>
                  <a:srgbClr val="1D2129"/>
                </a:solidFill>
                <a:effectLst/>
                <a:latin typeface="PingFangSC-Regular"/>
              </a:rPr>
              <a:t>数据集，我们使用</a:t>
            </a:r>
            <a:r>
              <a:rPr lang="en-US" altLang="zh-CN" b="0" i="0" dirty="0">
                <a:solidFill>
                  <a:srgbClr val="1D2129"/>
                </a:solidFill>
                <a:effectLst/>
                <a:latin typeface="PingFangSC-Regular"/>
              </a:rPr>
              <a:t>4500</a:t>
            </a:r>
            <a:r>
              <a:rPr lang="zh-CN" altLang="en-US" b="0" i="0" dirty="0">
                <a:solidFill>
                  <a:srgbClr val="1D2129"/>
                </a:solidFill>
                <a:effectLst/>
                <a:latin typeface="PingFangSC-Regular"/>
              </a:rPr>
              <a:t>张图像进行训练，剩下的</a:t>
            </a:r>
            <a:r>
              <a:rPr lang="en-US" altLang="zh-CN" b="0" i="0" dirty="0">
                <a:solidFill>
                  <a:srgbClr val="1D2129"/>
                </a:solidFill>
                <a:effectLst/>
                <a:latin typeface="PingFangSC-Regular"/>
              </a:rPr>
              <a:t>500</a:t>
            </a:r>
            <a:r>
              <a:rPr lang="zh-CN" altLang="en-US" b="0" i="0" dirty="0">
                <a:solidFill>
                  <a:srgbClr val="1D2129"/>
                </a:solidFill>
                <a:effectLst/>
                <a:latin typeface="PingFangSC-Regular"/>
              </a:rPr>
              <a:t>张图像由专家</a:t>
            </a:r>
            <a:r>
              <a:rPr lang="en-US" altLang="zh-CN" b="0" i="0" dirty="0">
                <a:solidFill>
                  <a:srgbClr val="1D2129"/>
                </a:solidFill>
                <a:effectLst/>
                <a:latin typeface="PingFangSC-Regular"/>
              </a:rPr>
              <a:t>C</a:t>
            </a:r>
            <a:r>
              <a:rPr lang="zh-CN" altLang="en-US" b="0" i="0" dirty="0">
                <a:solidFill>
                  <a:srgbClr val="1D2129"/>
                </a:solidFill>
                <a:effectLst/>
                <a:latin typeface="PingFangSC-Regular"/>
              </a:rPr>
              <a:t>在之后进行验证和测试。</a:t>
            </a:r>
            <a:r>
              <a:rPr lang="en-US" altLang="zh-CN" b="0" i="0" dirty="0">
                <a:solidFill>
                  <a:srgbClr val="1D2129"/>
                </a:solidFill>
                <a:effectLst/>
                <a:latin typeface="PingFangSC-Regular"/>
              </a:rPr>
              <a:t>SID</a:t>
            </a:r>
            <a:r>
              <a:rPr lang="zh-CN" altLang="en-US" b="0" i="0" dirty="0">
                <a:solidFill>
                  <a:srgbClr val="1D2129"/>
                </a:solidFill>
                <a:effectLst/>
                <a:latin typeface="PingFangSC-Regular"/>
              </a:rPr>
              <a:t>数据集包含索尼和富士胶片在室内和室外场景中拍摄的原始传感器图像。在我们的研究中，我们只使用索尼的一套包括</a:t>
            </a:r>
            <a:r>
              <a:rPr lang="en-US" altLang="zh-CN" b="0" i="0" dirty="0">
                <a:solidFill>
                  <a:srgbClr val="1D2129"/>
                </a:solidFill>
                <a:effectLst/>
                <a:latin typeface="PingFangSC-Regular"/>
              </a:rPr>
              <a:t>2697</a:t>
            </a:r>
            <a:r>
              <a:rPr lang="zh-CN" altLang="en-US" b="0" i="0" dirty="0">
                <a:solidFill>
                  <a:srgbClr val="1D2129"/>
                </a:solidFill>
                <a:effectLst/>
                <a:latin typeface="PingFangSC-Regular"/>
              </a:rPr>
              <a:t>张原始短曝光图像和</a:t>
            </a:r>
            <a:r>
              <a:rPr lang="en-US" altLang="zh-CN" b="0" i="0" dirty="0">
                <a:solidFill>
                  <a:srgbClr val="1D2129"/>
                </a:solidFill>
                <a:effectLst/>
                <a:latin typeface="PingFangSC-Regular"/>
              </a:rPr>
              <a:t>231</a:t>
            </a:r>
            <a:r>
              <a:rPr lang="zh-CN" altLang="en-US" b="0" i="0" dirty="0">
                <a:solidFill>
                  <a:srgbClr val="1D2129"/>
                </a:solidFill>
                <a:effectLst/>
                <a:latin typeface="PingFangSC-Regular"/>
              </a:rPr>
              <a:t>张长曝光图像。将数据划分为训练集、验证集和测试集。考虑到在</a:t>
            </a:r>
            <a:r>
              <a:rPr lang="en-US" altLang="zh-CN" b="0" i="0" dirty="0">
                <a:solidFill>
                  <a:srgbClr val="1D2129"/>
                </a:solidFill>
                <a:effectLst/>
                <a:latin typeface="PingFangSC-Regular"/>
              </a:rPr>
              <a:t>raw</a:t>
            </a:r>
            <a:r>
              <a:rPr lang="zh-CN" altLang="en-US" b="0" i="0" dirty="0">
                <a:solidFill>
                  <a:srgbClr val="1D2129"/>
                </a:solidFill>
                <a:effectLst/>
                <a:latin typeface="PingFangSC-Regular"/>
              </a:rPr>
              <a:t>域上训练的模型不能直接应用于常规的</a:t>
            </a:r>
            <a:r>
              <a:rPr lang="en-US" altLang="zh-CN" b="0" i="0" dirty="0">
                <a:solidFill>
                  <a:srgbClr val="1D2129"/>
                </a:solidFill>
                <a:effectLst/>
                <a:latin typeface="PingFangSC-Regular"/>
              </a:rPr>
              <a:t>RGB</a:t>
            </a:r>
            <a:r>
              <a:rPr lang="zh-CN" altLang="en-US" b="0" i="0" dirty="0">
                <a:solidFill>
                  <a:srgbClr val="1D2129"/>
                </a:solidFill>
                <a:effectLst/>
                <a:latin typeface="PingFangSC-Regular"/>
              </a:rPr>
              <a:t>图像，我们在</a:t>
            </a:r>
            <a:r>
              <a:rPr lang="en-US" altLang="zh-CN" b="0" i="0" dirty="0" err="1">
                <a:solidFill>
                  <a:srgbClr val="1D2129"/>
                </a:solidFill>
                <a:effectLst/>
                <a:latin typeface="PingFangSC-Regular"/>
              </a:rPr>
              <a:t>rawpy</a:t>
            </a:r>
            <a:r>
              <a:rPr lang="en-US" altLang="zh-CN" b="0" i="0" dirty="0">
                <a:solidFill>
                  <a:srgbClr val="1D2129"/>
                </a:solidFill>
                <a:effectLst/>
                <a:latin typeface="PingFangSC-Regular"/>
              </a:rPr>
              <a:t> python</a:t>
            </a:r>
            <a:r>
              <a:rPr lang="zh-CN" altLang="en-US" b="0" i="0" dirty="0">
                <a:solidFill>
                  <a:srgbClr val="1D2129"/>
                </a:solidFill>
                <a:effectLst/>
                <a:latin typeface="PingFangSC-Regular"/>
              </a:rPr>
              <a:t>包中按照中的预处理管道将数据集从原始数据转换为</a:t>
            </a:r>
            <a:r>
              <a:rPr lang="en-US" altLang="zh-CN" b="0" i="0" dirty="0" err="1">
                <a:solidFill>
                  <a:srgbClr val="1D2129"/>
                </a:solidFill>
                <a:effectLst/>
                <a:latin typeface="PingFangSC-Regular"/>
              </a:rPr>
              <a:t>png</a:t>
            </a:r>
            <a:r>
              <a:rPr lang="zh-CN" altLang="en-US" b="0" i="0" dirty="0">
                <a:solidFill>
                  <a:srgbClr val="1D2129"/>
                </a:solidFill>
                <a:effectLst/>
                <a:latin typeface="PingFangSC-Regular"/>
              </a:rPr>
              <a:t>格式</a:t>
            </a: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17</a:t>
            </a:fld>
            <a:endParaRPr lang="zh-CN" altLang="en-US"/>
          </a:p>
        </p:txBody>
      </p:sp>
    </p:spTree>
    <p:extLst>
      <p:ext uri="{BB962C8B-B14F-4D97-AF65-F5344CB8AC3E}">
        <p14:creationId xmlns:p14="http://schemas.microsoft.com/office/powerpoint/2010/main" val="4046431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这篇文章是基于模型优化的一个较为经典的方法，是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2016</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年发表在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Tip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上面的，这篇文章是基于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Retinex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理论的，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是观察到的图片（低光），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是反射率，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是光照图，可以看到这个图，左面的这个是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input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，用取三通道最大值作为光照图的话，算出来的反射率是中间这个，可以看到一些盒子的形状已经消失，边缘纹理信息已经没了，所以这篇论文就进行了一个细化光照图操作，将纹理细节更好的保留。</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a:t>
            </a:fld>
            <a:endParaRPr lang="zh-CN" altLang="en-US"/>
          </a:p>
        </p:txBody>
      </p:sp>
    </p:spTree>
    <p:extLst>
      <p:ext uri="{BB962C8B-B14F-4D97-AF65-F5344CB8AC3E}">
        <p14:creationId xmlns:p14="http://schemas.microsoft.com/office/powerpoint/2010/main" val="2378035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这篇文章是早期一批用</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CNN</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做低光增强的文章，文章的架构看起来比较简单，这个图中有四个类型的卷积操作，对应的滤波器不同，所实现的效果也不同，比如第一个卷积是</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6*6</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的卷积核对其进行特称提取，往后的有特征增强，线性映射，最后的这个恢复光图的过程。该方法效果并不明显。</a:t>
            </a:r>
          </a:p>
        </p:txBody>
      </p:sp>
      <p:sp>
        <p:nvSpPr>
          <p:cNvPr id="4" name="灯片编号占位符 3"/>
          <p:cNvSpPr>
            <a:spLocks noGrp="1"/>
          </p:cNvSpPr>
          <p:nvPr>
            <p:ph type="sldNum" sz="quarter" idx="5"/>
          </p:nvPr>
        </p:nvSpPr>
        <p:spPr/>
        <p:txBody>
          <a:bodyPr/>
          <a:lstStyle/>
          <a:p>
            <a:fld id="{9932601E-8C5E-4013-8DC5-B96BAA63AECF}" type="slidenum">
              <a:rPr lang="zh-CN" altLang="en-US" smtClean="0"/>
              <a:t>3</a:t>
            </a:fld>
            <a:endParaRPr lang="zh-CN" altLang="en-US"/>
          </a:p>
        </p:txBody>
      </p:sp>
    </p:spTree>
    <p:extLst>
      <p:ext uri="{BB962C8B-B14F-4D97-AF65-F5344CB8AC3E}">
        <p14:creationId xmlns:p14="http://schemas.microsoft.com/office/powerpoint/2010/main" val="2256780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这篇文章同样是基于深度学习的低光增强方法，提出了一个新的网络对低光照图像到光照图的映射，增加了一些新的损失函数，输入一张</a:t>
            </a:r>
            <a:r>
              <a:rPr lang="en-US" altLang="zh-CN" sz="1800" dirty="0">
                <a:effectLst/>
                <a:ea typeface="等线" panose="02010600030101010101" pitchFamily="2" charset="-122"/>
                <a:cs typeface="Times New Roman" panose="02020603050405020304" pitchFamily="18" charset="0"/>
              </a:rPr>
              <a:t>input </a:t>
            </a:r>
            <a:r>
              <a:rPr lang="zh-CN" altLang="zh-CN" sz="1800" dirty="0">
                <a:effectLst/>
                <a:ea typeface="等线" panose="02010600030101010101" pitchFamily="2" charset="-122"/>
                <a:cs typeface="Times New Roman" panose="02020603050405020304" pitchFamily="18" charset="0"/>
              </a:rPr>
              <a:t>通过降采样得到更低分辨率的图片，这样做的好处就是减少计算参数，再输入到</a:t>
            </a:r>
            <a:r>
              <a:rPr lang="en-US" altLang="zh-CN" sz="1800" dirty="0">
                <a:effectLst/>
                <a:ea typeface="等线" panose="02010600030101010101" pitchFamily="2" charset="-122"/>
                <a:cs typeface="Times New Roman" panose="02020603050405020304" pitchFamily="18" charset="0"/>
              </a:rPr>
              <a:t>encoder network</a:t>
            </a:r>
            <a:r>
              <a:rPr lang="zh-CN" altLang="zh-CN" sz="1800" dirty="0">
                <a:effectLst/>
                <a:ea typeface="等线" panose="02010600030101010101" pitchFamily="2" charset="-122"/>
                <a:cs typeface="Times New Roman" panose="02020603050405020304" pitchFamily="18" charset="0"/>
              </a:rPr>
              <a:t>中，这里的</a:t>
            </a:r>
            <a:r>
              <a:rPr lang="en-US" altLang="zh-CN" sz="1800" dirty="0">
                <a:effectLst/>
                <a:ea typeface="等线" panose="02010600030101010101" pitchFamily="2" charset="-122"/>
                <a:cs typeface="Times New Roman" panose="02020603050405020304" pitchFamily="18" charset="0"/>
              </a:rPr>
              <a:t>encoder network </a:t>
            </a:r>
            <a:r>
              <a:rPr lang="zh-CN" altLang="zh-CN" sz="1800" dirty="0">
                <a:effectLst/>
                <a:ea typeface="等线" panose="02010600030101010101" pitchFamily="2" charset="-122"/>
                <a:cs typeface="Times New Roman" panose="02020603050405020304" pitchFamily="18" charset="0"/>
              </a:rPr>
              <a:t>就是一个预训练的</a:t>
            </a:r>
            <a:r>
              <a:rPr lang="en-US" altLang="zh-CN" sz="1800" dirty="0">
                <a:effectLst/>
                <a:ea typeface="等线" panose="02010600030101010101" pitchFamily="2" charset="-122"/>
                <a:cs typeface="Times New Roman" panose="02020603050405020304" pitchFamily="18" charset="0"/>
              </a:rPr>
              <a:t>VGG16 </a:t>
            </a:r>
            <a:r>
              <a:rPr lang="zh-CN" altLang="zh-CN" sz="1800" dirty="0">
                <a:effectLst/>
                <a:ea typeface="等线" panose="02010600030101010101" pitchFamily="2" charset="-122"/>
                <a:cs typeface="Times New Roman" panose="02020603050405020304" pitchFamily="18" charset="0"/>
              </a:rPr>
              <a:t>，得到特征图之后 ，再分别从两条线路进行输出，上面这条</a:t>
            </a:r>
            <a:r>
              <a:rPr lang="en-US" altLang="zh-CN" sz="1800" dirty="0">
                <a:effectLst/>
                <a:ea typeface="等线" panose="02010600030101010101" pitchFamily="2" charset="-122"/>
                <a:cs typeface="Times New Roman" panose="02020603050405020304" pitchFamily="18" charset="0"/>
              </a:rPr>
              <a:t> local feature extractor </a:t>
            </a:r>
            <a:r>
              <a:rPr lang="zh-CN" altLang="zh-CN" sz="1800" dirty="0">
                <a:effectLst/>
                <a:ea typeface="等线" panose="02010600030101010101" pitchFamily="2" charset="-122"/>
                <a:cs typeface="Times New Roman" panose="02020603050405020304" pitchFamily="18" charset="0"/>
              </a:rPr>
              <a:t>包含两个卷积层，步长为一，下面这条是</a:t>
            </a:r>
            <a:r>
              <a:rPr lang="en-US" altLang="zh-CN" sz="1800" dirty="0">
                <a:effectLst/>
                <a:ea typeface="等线" panose="02010600030101010101" pitchFamily="2" charset="-122"/>
                <a:cs typeface="Times New Roman" panose="02020603050405020304" pitchFamily="18" charset="0"/>
              </a:rPr>
              <a:t>Global </a:t>
            </a:r>
            <a:r>
              <a:rPr lang="zh-CN" altLang="zh-CN" sz="1800" dirty="0">
                <a:effectLst/>
                <a:ea typeface="等线" panose="02010600030101010101" pitchFamily="2" charset="-122"/>
                <a:cs typeface="Times New Roman" panose="02020603050405020304" pitchFamily="18" charset="0"/>
              </a:rPr>
              <a:t>特征提取器，也包含两个卷积层，多了三个全连接层，以及卷积层的步长为二，其实这一步就是模仿了专家修图过程获得的灵感，先调整整体的样式，再进行局部的修修补补，最后再进行融合特征得到一个光照映射图，当然这个光照图是低分辨率的，再把低分辨率进行双边网格插值，得到高分辨的图片，再通过</a:t>
            </a:r>
            <a:r>
              <a:rPr lang="en-US" altLang="zh-CN" sz="1800" dirty="0" err="1">
                <a:effectLst/>
                <a:ea typeface="等线" panose="02010600030101010101" pitchFamily="2" charset="-122"/>
                <a:cs typeface="Times New Roman" panose="02020603050405020304" pitchFamily="18" charset="0"/>
              </a:rPr>
              <a:t>retinex</a:t>
            </a:r>
            <a:r>
              <a:rPr lang="zh-CN" altLang="zh-CN" sz="1800" dirty="0">
                <a:effectLst/>
                <a:ea typeface="等线" panose="02010600030101010101" pitchFamily="2" charset="-122"/>
                <a:cs typeface="Times New Roman" panose="02020603050405020304" pitchFamily="18" charset="0"/>
              </a:rPr>
              <a:t>理论得到增强图片。</a:t>
            </a: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4</a:t>
            </a:fld>
            <a:endParaRPr lang="zh-CN" altLang="en-US"/>
          </a:p>
        </p:txBody>
      </p:sp>
    </p:spTree>
    <p:extLst>
      <p:ext uri="{BB962C8B-B14F-4D97-AF65-F5344CB8AC3E}">
        <p14:creationId xmlns:p14="http://schemas.microsoft.com/office/powerpoint/2010/main" val="3424938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just">
              <a:buFont typeface="Wingdings" panose="05000000000000000000" pitchFamily="2" charset="2"/>
              <a:buNone/>
            </a:pPr>
            <a:r>
              <a:rPr lang="zh-CN" altLang="zh-CN" sz="1800" dirty="0">
                <a:effectLst/>
                <a:ea typeface="等线" panose="02010600030101010101" pitchFamily="2" charset="-122"/>
                <a:cs typeface="Times New Roman" panose="02020603050405020304" pitchFamily="18" charset="0"/>
              </a:rPr>
              <a:t>之后就又提出了侧重于方法效率的提升</a:t>
            </a:r>
            <a:r>
              <a:rPr lang="en-US" altLang="zh-CN"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提出了一种轻量化、速度快的低光照图像增强模型</a:t>
            </a:r>
            <a:r>
              <a:rPr lang="en-US" altLang="zh-CN"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该模型可以部署到移动端上，这篇文章</a:t>
            </a:r>
            <a:r>
              <a:rPr lang="en-US" altLang="zh-CN" sz="1800" dirty="0">
                <a:effectLst/>
                <a:ea typeface="等线" panose="02010600030101010101" pitchFamily="2" charset="-122"/>
                <a:cs typeface="Times New Roman" panose="02020603050405020304" pitchFamily="18" charset="0"/>
              </a:rPr>
              <a:t>2020</a:t>
            </a:r>
            <a:r>
              <a:rPr lang="zh-CN" altLang="zh-CN" sz="1800" dirty="0">
                <a:effectLst/>
                <a:ea typeface="等线" panose="02010600030101010101" pitchFamily="2" charset="-122"/>
                <a:cs typeface="Times New Roman" panose="02020603050405020304" pitchFamily="18" charset="0"/>
              </a:rPr>
              <a:t>发表在</a:t>
            </a:r>
            <a:r>
              <a:rPr lang="en-US" altLang="zh-CN" sz="1800" dirty="0">
                <a:effectLst/>
                <a:ea typeface="等线" panose="02010600030101010101" pitchFamily="2" charset="-122"/>
                <a:cs typeface="Times New Roman" panose="02020603050405020304" pitchFamily="18" charset="0"/>
              </a:rPr>
              <a:t>ACM</a:t>
            </a:r>
            <a:r>
              <a:rPr lang="zh-CN" altLang="zh-CN" sz="1800" dirty="0">
                <a:effectLst/>
                <a:ea typeface="等线" panose="02010600030101010101" pitchFamily="2" charset="-122"/>
                <a:cs typeface="Times New Roman" panose="02020603050405020304" pitchFamily="18" charset="0"/>
              </a:rPr>
              <a:t>会议。它的想法是使用单一照明图无法同时增强曝光不足</a:t>
            </a:r>
            <a:r>
              <a:rPr lang="en-US" altLang="zh-CN"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过度的区域。因此，为了克服这一困境，我们分别引入了增强欠曝光和抑制过曝光的两种照明图，首先对</a:t>
            </a:r>
            <a:r>
              <a:rPr lang="en-US" altLang="zh-CN" sz="1800" dirty="0">
                <a:effectLst/>
                <a:ea typeface="等线" panose="02010600030101010101" pitchFamily="2" charset="-122"/>
                <a:cs typeface="Times New Roman" panose="02020603050405020304" pitchFamily="18" charset="0"/>
              </a:rPr>
              <a:t>input RGB</a:t>
            </a:r>
            <a:r>
              <a:rPr lang="zh-CN" altLang="zh-CN" sz="1800" dirty="0">
                <a:effectLst/>
                <a:ea typeface="等线" panose="02010600030101010101" pitchFamily="2" charset="-122"/>
                <a:cs typeface="Times New Roman" panose="02020603050405020304" pitchFamily="18" charset="0"/>
              </a:rPr>
              <a:t>三个通道中提取最大亮度值，得到一个亮度图，然后</a:t>
            </a:r>
            <a:r>
              <a:rPr lang="en-US" altLang="zh-CN" sz="1800" dirty="0">
                <a:effectLst/>
                <a:ea typeface="等线" panose="02010600030101010101" pitchFamily="2" charset="-122"/>
                <a:cs typeface="Times New Roman" panose="02020603050405020304" pitchFamily="18" charset="0"/>
              </a:rPr>
              <a:t>invert</a:t>
            </a:r>
            <a:r>
              <a:rPr lang="zh-CN" altLang="zh-CN" sz="1800" dirty="0">
                <a:effectLst/>
                <a:ea typeface="等线" panose="02010600030101010101" pitchFamily="2" charset="-122"/>
                <a:cs typeface="Times New Roman" panose="02020603050405020304" pitchFamily="18" charset="0"/>
              </a:rPr>
              <a:t>之后再进行提取最大亮度值，再输入到同</a:t>
            </a:r>
            <a:r>
              <a:rPr lang="en-US" altLang="zh-CN" sz="1800" dirty="0">
                <a:effectLst/>
                <a:ea typeface="等线" panose="02010600030101010101" pitchFamily="2" charset="-122"/>
                <a:cs typeface="Times New Roman" panose="02020603050405020304" pitchFamily="18" charset="0"/>
              </a:rPr>
              <a:t>Illumination</a:t>
            </a:r>
            <a:r>
              <a:rPr lang="zh-CN" altLang="zh-CN" sz="1800" dirty="0">
                <a:effectLst/>
                <a:ea typeface="等线" panose="02010600030101010101" pitchFamily="2" charset="-122"/>
                <a:cs typeface="Times New Roman" panose="02020603050405020304" pitchFamily="18" charset="0"/>
              </a:rPr>
              <a:t>网络之中得到光照图，（能够通过在估计的照明图上制定约束（如调整照明幅度并强制局部平滑）），得到光照图之后通过</a:t>
            </a:r>
            <a:r>
              <a:rPr lang="en-US" altLang="zh-CN" sz="1800" dirty="0" err="1">
                <a:effectLst/>
                <a:ea typeface="等线" panose="02010600030101010101" pitchFamily="2" charset="-122"/>
                <a:cs typeface="Times New Roman" panose="02020603050405020304" pitchFamily="18" charset="0"/>
              </a:rPr>
              <a:t>retinex</a:t>
            </a:r>
            <a:r>
              <a:rPr lang="en-US" altLang="zh-CN" sz="1800" dirty="0">
                <a:effectLst/>
                <a:ea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模型得到增强的反射率，再将增强的反射率进行融合，但这个融合并不是一比一比一的融合，融合之前需要得到每个图片的融合比例权重，这个权重就是通过这个</a:t>
            </a:r>
            <a:r>
              <a:rPr lang="en-US" altLang="zh-CN" sz="1800" dirty="0">
                <a:effectLst/>
                <a:ea typeface="等线" panose="02010600030101010101" pitchFamily="2" charset="-122"/>
                <a:cs typeface="Times New Roman" panose="02020603050405020304" pitchFamily="18" charset="0"/>
              </a:rPr>
              <a:t>fusion-net</a:t>
            </a:r>
            <a:r>
              <a:rPr lang="zh-CN" altLang="zh-CN" sz="1800" dirty="0">
                <a:effectLst/>
                <a:ea typeface="等线" panose="02010600030101010101" pitchFamily="2" charset="-122"/>
                <a:cs typeface="Times New Roman" panose="02020603050405020304" pitchFamily="18" charset="0"/>
              </a:rPr>
              <a:t>学习出来的。乘以权重之后把三张图片进行融合的到最后的增强图片。得到增强图片之后还没完，作者根据先验论文中的灵感又有一个去噪的网络，这个去噪的网络比较特殊，它最后的输出是一张负噪声图，这个负噪声图的取值范围是</a:t>
            </a:r>
            <a:r>
              <a:rPr lang="en-US" altLang="zh-CN" sz="1800" dirty="0">
                <a:effectLst/>
                <a:ea typeface="等线" panose="02010600030101010101" pitchFamily="2" charset="-122"/>
                <a:cs typeface="Times New Roman" panose="02020603050405020304" pitchFamily="18" charset="0"/>
              </a:rPr>
              <a:t>-1</a:t>
            </a:r>
            <a:r>
              <a:rPr lang="zh-CN" altLang="zh-CN" sz="1800" dirty="0">
                <a:effectLst/>
                <a:ea typeface="等线" panose="02010600030101010101" pitchFamily="2" charset="-122"/>
                <a:cs typeface="Times New Roman" panose="02020603050405020304" pitchFamily="18" charset="0"/>
              </a:rPr>
              <a:t>到</a:t>
            </a:r>
            <a:r>
              <a:rPr lang="en-US" altLang="zh-CN" sz="1800" dirty="0">
                <a:effectLst/>
                <a:ea typeface="等线" panose="02010600030101010101" pitchFamily="2" charset="-122"/>
                <a:cs typeface="Times New Roman" panose="02020603050405020304" pitchFamily="18" charset="0"/>
              </a:rPr>
              <a:t>1</a:t>
            </a:r>
            <a:r>
              <a:rPr lang="zh-CN" altLang="zh-CN" sz="1800" dirty="0">
                <a:effectLst/>
                <a:ea typeface="等线" panose="02010600030101010101" pitchFamily="2" charset="-122"/>
                <a:cs typeface="Times New Roman" panose="02020603050405020304" pitchFamily="18" charset="0"/>
              </a:rPr>
              <a:t>的，得到负噪声图与原增强图累加的到最后的输出。</a:t>
            </a: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5</a:t>
            </a:fld>
            <a:endParaRPr lang="zh-CN" altLang="en-US"/>
          </a:p>
        </p:txBody>
      </p:sp>
    </p:spTree>
    <p:extLst>
      <p:ext uri="{BB962C8B-B14F-4D97-AF65-F5344CB8AC3E}">
        <p14:creationId xmlns:p14="http://schemas.microsoft.com/office/powerpoint/2010/main" val="3574934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基于深度学习的低光增强方法第二个板块就是联合亮度增强与噪声去除的方法，这篇文章</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2018</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年发表在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BMVC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上的。这篇论文首先提出了分解网络，将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input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通过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decomposition-net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映射成两个图片，一个是反射率，另一张是光照图，分解网络完成后，得到的图传输到增强网络中，将低光光照图映射成正常光光照图，训练的时候会将低光反射率一起输入，为了结构上更加稳定，得到这个生成的光照图之后与去噪后的低光反射率进行累加，得到最终的增强图片。这个去噪过程是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BM3D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去噪的算法进行去噪的。</a:t>
            </a:r>
          </a:p>
          <a:p>
            <a:pPr marL="0" indent="0" algn="just">
              <a:buFont typeface="Wingdings" panose="05000000000000000000" pitchFamily="2" charset="2"/>
              <a:buNone/>
            </a:pP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6</a:t>
            </a:fld>
            <a:endParaRPr lang="zh-CN" altLang="en-US"/>
          </a:p>
        </p:txBody>
      </p:sp>
    </p:spTree>
    <p:extLst>
      <p:ext uri="{BB962C8B-B14F-4D97-AF65-F5344CB8AC3E}">
        <p14:creationId xmlns:p14="http://schemas.microsoft.com/office/powerpoint/2010/main" val="1387745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然后这一篇的话是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2019</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年发表在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ACM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会议上的。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Kindling the Darkness: A Practical Low-light Image Enhancer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。这个方法的架构与上一篇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Retinex-net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类似，核心在于引入了更多的损失，输入是一样的，分解的方法也是一样的，除了一些里面的网络设计的细节，损失上增加了一个对光照图之间也加入了损失，上一篇使用的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BM3D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去噪也是用网络进行代替，让后下面的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adjustment-net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损失也换成了光照图之间的损失。可以看到右下角的效果比对，这是我自己进行测试的图片，最左边这个是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input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，中间这个是</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retinex</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-net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增强后的，最右边那个是使用这篇论文得到的，效果差距还是比较明显的。</a:t>
            </a:r>
          </a:p>
          <a:p>
            <a:pPr marL="0" indent="0" algn="just">
              <a:buFont typeface="Wingdings" panose="05000000000000000000" pitchFamily="2" charset="2"/>
              <a:buNone/>
            </a:pP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7</a:t>
            </a:fld>
            <a:endParaRPr lang="zh-CN" altLang="en-US"/>
          </a:p>
        </p:txBody>
      </p:sp>
    </p:spTree>
    <p:extLst>
      <p:ext uri="{BB962C8B-B14F-4D97-AF65-F5344CB8AC3E}">
        <p14:creationId xmlns:p14="http://schemas.microsoft.com/office/powerpoint/2010/main" val="2203010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这个方法不是基于</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retinex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的方法，提出了一种新的假设，基于这个假设，低光图片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加上与正常光之间的差值减去噪声得到正常光图，</a:t>
            </a:r>
          </a:p>
          <a:p>
            <a:r>
              <a:rPr lang="zh-CN" altLang="zh-CN" sz="1800" dirty="0">
                <a:effectLst/>
                <a:ea typeface="等线" panose="02010600030101010101" pitchFamily="2" charset="-122"/>
                <a:cs typeface="Times New Roman" panose="02020603050405020304" pitchFamily="18" charset="0"/>
              </a:rPr>
              <a:t>这个图展示了低光与正常光之间的关系，首先，最左边这个</a:t>
            </a:r>
            <a:r>
              <a:rPr lang="en-US" altLang="zh-CN" sz="1800" dirty="0" err="1">
                <a:effectLst/>
                <a:ea typeface="等线" panose="02010600030101010101" pitchFamily="2" charset="-122"/>
                <a:cs typeface="Times New Roman" panose="02020603050405020304" pitchFamily="18" charset="0"/>
              </a:rPr>
              <a:t>Nomal</a:t>
            </a:r>
            <a:r>
              <a:rPr lang="en-US" altLang="zh-CN" sz="1800" dirty="0">
                <a:effectLst/>
                <a:ea typeface="等线" panose="02010600030101010101" pitchFamily="2" charset="-122"/>
                <a:cs typeface="Times New Roman" panose="02020603050405020304" pitchFamily="18" charset="0"/>
              </a:rPr>
              <a:t>-light image </a:t>
            </a:r>
            <a:r>
              <a:rPr lang="zh-CN" altLang="zh-CN" sz="1800" dirty="0">
                <a:effectLst/>
                <a:ea typeface="等线" panose="02010600030101010101" pitchFamily="2" charset="-122"/>
                <a:cs typeface="Times New Roman" panose="02020603050405020304" pitchFamily="18" charset="0"/>
              </a:rPr>
              <a:t>是</a:t>
            </a:r>
            <a:r>
              <a:rPr lang="en-US" altLang="zh-CN" sz="1800" dirty="0">
                <a:effectLst/>
                <a:ea typeface="等线" panose="02010600030101010101" pitchFamily="2" charset="-122"/>
                <a:cs typeface="Times New Roman" panose="02020603050405020304" pitchFamily="18" charset="0"/>
              </a:rPr>
              <a:t>ground-truth Y,</a:t>
            </a:r>
            <a:r>
              <a:rPr lang="zh-CN" altLang="zh-CN" sz="1800" dirty="0">
                <a:effectLst/>
                <a:ea typeface="等线" panose="02010600030101010101" pitchFamily="2" charset="-122"/>
                <a:cs typeface="Times New Roman" panose="02020603050405020304" pitchFamily="18" charset="0"/>
              </a:rPr>
              <a:t>进行一步</a:t>
            </a:r>
            <a:r>
              <a:rPr lang="en-US" altLang="zh-CN" sz="1800" dirty="0">
                <a:effectLst/>
                <a:ea typeface="等线" panose="02010600030101010101" pitchFamily="2" charset="-122"/>
                <a:cs typeface="Times New Roman" panose="02020603050405020304" pitchFamily="18" charset="0"/>
              </a:rPr>
              <a:t>Darken</a:t>
            </a:r>
            <a:r>
              <a:rPr lang="zh-CN" altLang="zh-CN" sz="1800" dirty="0">
                <a:effectLst/>
                <a:ea typeface="等线" panose="02010600030101010101" pitchFamily="2" charset="-122"/>
                <a:cs typeface="Times New Roman" panose="02020603050405020304" pitchFamily="18" charset="0"/>
              </a:rPr>
              <a:t>操作后，作为一张低光的</a:t>
            </a:r>
            <a:r>
              <a:rPr lang="en-US" altLang="zh-CN" sz="1800" dirty="0">
                <a:effectLst/>
                <a:ea typeface="等线" panose="02010600030101010101" pitchFamily="2" charset="-122"/>
                <a:cs typeface="Times New Roman" panose="02020603050405020304" pitchFamily="18" charset="0"/>
              </a:rPr>
              <a:t>ground-truth X</a:t>
            </a:r>
            <a:r>
              <a:rPr lang="zh-CN" altLang="zh-CN" sz="1800" dirty="0">
                <a:effectLst/>
                <a:ea typeface="等线" panose="02010600030101010101" pitchFamily="2" charset="-122"/>
                <a:cs typeface="Times New Roman" panose="02020603050405020304" pitchFamily="18" charset="0"/>
              </a:rPr>
              <a:t>，再把这个低光的图片</a:t>
            </a:r>
            <a:r>
              <a:rPr lang="en-US" altLang="zh-CN" sz="1800" dirty="0">
                <a:effectLst/>
                <a:ea typeface="等线" panose="02010600030101010101" pitchFamily="2" charset="-122"/>
                <a:cs typeface="Times New Roman" panose="02020603050405020304" pitchFamily="18" charset="0"/>
              </a:rPr>
              <a:t>lightening </a:t>
            </a:r>
            <a:r>
              <a:rPr lang="zh-CN" altLang="zh-CN" sz="1800" dirty="0">
                <a:effectLst/>
                <a:ea typeface="等线" panose="02010600030101010101" pitchFamily="2" charset="-122"/>
                <a:cs typeface="Times New Roman" panose="02020603050405020304" pitchFamily="18" charset="0"/>
              </a:rPr>
              <a:t>操作记为</a:t>
            </a:r>
            <a:r>
              <a:rPr lang="en-US" altLang="zh-CN" sz="1800" dirty="0">
                <a:effectLst/>
                <a:ea typeface="等线" panose="02010600030101010101" pitchFamily="2" charset="-122"/>
                <a:cs typeface="Times New Roman" panose="02020603050405020304" pitchFamily="18" charset="0"/>
              </a:rPr>
              <a:t>L1</a:t>
            </a:r>
            <a:r>
              <a:rPr lang="zh-CN" altLang="zh-CN" sz="1800" dirty="0">
                <a:effectLst/>
                <a:ea typeface="等线" panose="02010600030101010101" pitchFamily="2" charset="-122"/>
                <a:cs typeface="Times New Roman" panose="02020603050405020304" pitchFamily="18" charset="0"/>
              </a:rPr>
              <a:t>得到一张估计的正常光图片</a:t>
            </a:r>
            <a:r>
              <a:rPr lang="en-US" altLang="zh-CN" sz="1800" dirty="0">
                <a:effectLst/>
                <a:ea typeface="等线" panose="02010600030101010101" pitchFamily="2" charset="-122"/>
                <a:cs typeface="Times New Roman" panose="02020603050405020304" pitchFamily="18" charset="0"/>
              </a:rPr>
              <a:t>Y</a:t>
            </a:r>
            <a:r>
              <a:rPr lang="zh-CN" altLang="zh-CN" sz="1800" dirty="0">
                <a:effectLst/>
                <a:ea typeface="等线" panose="02010600030101010101" pitchFamily="2" charset="-122"/>
                <a:cs typeface="Times New Roman" panose="02020603050405020304" pitchFamily="18" charset="0"/>
              </a:rPr>
              <a:t>撇，再把这个</a:t>
            </a:r>
            <a:r>
              <a:rPr lang="en-US" altLang="zh-CN" sz="1800" dirty="0">
                <a:effectLst/>
                <a:ea typeface="等线" panose="02010600030101010101" pitchFamily="2" charset="-122"/>
                <a:cs typeface="Times New Roman" panose="02020603050405020304" pitchFamily="18" charset="0"/>
              </a:rPr>
              <a:t>Y</a:t>
            </a:r>
            <a:r>
              <a:rPr lang="zh-CN" altLang="zh-CN" sz="1800" dirty="0">
                <a:effectLst/>
                <a:ea typeface="等线" panose="02010600030101010101" pitchFamily="2" charset="-122"/>
                <a:cs typeface="Times New Roman" panose="02020603050405020304" pitchFamily="18" charset="0"/>
              </a:rPr>
              <a:t>撇进行同一个</a:t>
            </a:r>
            <a:r>
              <a:rPr lang="en-US" altLang="zh-CN" sz="1800" dirty="0">
                <a:effectLst/>
                <a:ea typeface="等线" panose="02010600030101010101" pitchFamily="2" charset="-122"/>
                <a:cs typeface="Times New Roman" panose="02020603050405020304" pitchFamily="18" charset="0"/>
              </a:rPr>
              <a:t>darken</a:t>
            </a:r>
            <a:r>
              <a:rPr lang="zh-CN" altLang="zh-CN" sz="1800" dirty="0">
                <a:effectLst/>
                <a:ea typeface="等线" panose="02010600030101010101" pitchFamily="2" charset="-122"/>
                <a:cs typeface="Times New Roman" panose="02020603050405020304" pitchFamily="18" charset="0"/>
              </a:rPr>
              <a:t>操作，得到估计的低光图片</a:t>
            </a:r>
            <a:r>
              <a:rPr lang="en-US" altLang="zh-CN" sz="1800" dirty="0">
                <a:effectLst/>
                <a:ea typeface="等线" panose="02010600030101010101" pitchFamily="2" charset="-122"/>
                <a:cs typeface="Times New Roman" panose="02020603050405020304" pitchFamily="18" charset="0"/>
              </a:rPr>
              <a:t>X</a:t>
            </a:r>
            <a:r>
              <a:rPr lang="zh-CN" altLang="zh-CN" sz="1800" dirty="0">
                <a:effectLst/>
                <a:ea typeface="等线" panose="02010600030101010101" pitchFamily="2" charset="-122"/>
                <a:cs typeface="Times New Roman" panose="02020603050405020304" pitchFamily="18" charset="0"/>
              </a:rPr>
              <a:t>撇，这个</a:t>
            </a:r>
            <a:r>
              <a:rPr lang="en-US" altLang="zh-CN" sz="1800" dirty="0">
                <a:effectLst/>
                <a:ea typeface="等线" panose="02010600030101010101" pitchFamily="2" charset="-122"/>
                <a:cs typeface="Times New Roman" panose="02020603050405020304" pitchFamily="18" charset="0"/>
              </a:rPr>
              <a:t>X</a:t>
            </a:r>
            <a:r>
              <a:rPr lang="zh-CN" altLang="zh-CN" sz="1800" dirty="0">
                <a:effectLst/>
                <a:ea typeface="等线" panose="02010600030101010101" pitchFamily="2" charset="-122"/>
                <a:cs typeface="Times New Roman" panose="02020603050405020304" pitchFamily="18" charset="0"/>
              </a:rPr>
              <a:t>撇与刚刚得到的低光</a:t>
            </a:r>
            <a:r>
              <a:rPr lang="en-US" altLang="zh-CN" sz="1800" dirty="0">
                <a:effectLst/>
                <a:ea typeface="等线" panose="02010600030101010101" pitchFamily="2" charset="-122"/>
                <a:cs typeface="Times New Roman" panose="02020603050405020304" pitchFamily="18" charset="0"/>
              </a:rPr>
              <a:t>ground-truth X </a:t>
            </a:r>
            <a:r>
              <a:rPr lang="zh-CN" altLang="zh-CN" sz="1800" dirty="0">
                <a:effectLst/>
                <a:ea typeface="等线" panose="02010600030101010101" pitchFamily="2" charset="-122"/>
                <a:cs typeface="Times New Roman" panose="02020603050405020304" pitchFamily="18" charset="0"/>
              </a:rPr>
              <a:t>之间会有残差，（这个残差就代表了增强与</a:t>
            </a:r>
            <a:r>
              <a:rPr lang="en-US" altLang="zh-CN" sz="1800" dirty="0">
                <a:effectLst/>
                <a:ea typeface="等线" panose="02010600030101010101" pitchFamily="2" charset="-122"/>
                <a:cs typeface="Times New Roman" panose="02020603050405020304" pitchFamily="18" charset="0"/>
              </a:rPr>
              <a:t>darken</a:t>
            </a:r>
            <a:r>
              <a:rPr lang="zh-CN" altLang="zh-CN" sz="1800" dirty="0">
                <a:effectLst/>
                <a:ea typeface="等线" panose="02010600030101010101" pitchFamily="2" charset="-122"/>
                <a:cs typeface="Times New Roman" panose="02020603050405020304" pitchFamily="18" charset="0"/>
              </a:rPr>
              <a:t>操作的缺陷），这个残差通过另一个增强操作</a:t>
            </a:r>
            <a:r>
              <a:rPr lang="en-US" altLang="zh-CN" sz="1800" dirty="0">
                <a:effectLst/>
                <a:ea typeface="等线" panose="02010600030101010101" pitchFamily="2" charset="-122"/>
                <a:cs typeface="Times New Roman" panose="02020603050405020304" pitchFamily="18" charset="0"/>
              </a:rPr>
              <a:t>L2</a:t>
            </a:r>
            <a:r>
              <a:rPr lang="zh-CN" altLang="zh-CN" sz="1800" dirty="0">
                <a:effectLst/>
                <a:ea typeface="等线" panose="02010600030101010101" pitchFamily="2" charset="-122"/>
                <a:cs typeface="Times New Roman" panose="02020603050405020304" pitchFamily="18" charset="0"/>
              </a:rPr>
              <a:t>，得到的就是估计的正常光</a:t>
            </a:r>
            <a:r>
              <a:rPr lang="en-US" altLang="zh-CN" sz="1800" dirty="0">
                <a:effectLst/>
                <a:ea typeface="等线" panose="02010600030101010101" pitchFamily="2" charset="-122"/>
                <a:cs typeface="Times New Roman" panose="02020603050405020304" pitchFamily="18" charset="0"/>
              </a:rPr>
              <a:t>ground truth</a:t>
            </a:r>
            <a:r>
              <a:rPr lang="zh-CN" altLang="zh-CN" sz="1800" dirty="0">
                <a:effectLst/>
                <a:ea typeface="等线" panose="02010600030101010101" pitchFamily="2" charset="-122"/>
                <a:cs typeface="Times New Roman" panose="02020603050405020304" pitchFamily="18" charset="0"/>
              </a:rPr>
              <a:t>之间的差值。</a:t>
            </a: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8</a:t>
            </a:fld>
            <a:endParaRPr lang="zh-CN" altLang="en-US"/>
          </a:p>
        </p:txBody>
      </p:sp>
    </p:spTree>
    <p:extLst>
      <p:ext uri="{BB962C8B-B14F-4D97-AF65-F5344CB8AC3E}">
        <p14:creationId xmlns:p14="http://schemas.microsoft.com/office/powerpoint/2010/main" val="928682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just">
              <a:buFont typeface="Wingdings" panose="05000000000000000000" pitchFamily="2" charset="2"/>
              <a:buNone/>
            </a:pPr>
            <a:r>
              <a:rPr lang="zh-CN" altLang="zh-CN" sz="1200" dirty="0">
                <a:effectLst/>
                <a:ea typeface="等线" panose="02010600030101010101" pitchFamily="2" charset="-122"/>
                <a:cs typeface="Times New Roman" panose="02020603050405020304" pitchFamily="18" charset="0"/>
              </a:rPr>
              <a:t>下面这张就是</a:t>
            </a:r>
            <a:r>
              <a:rPr lang="en-US" altLang="zh-CN" sz="1200" dirty="0">
                <a:effectLst/>
                <a:ea typeface="等线" panose="02010600030101010101" pitchFamily="2" charset="-122"/>
                <a:cs typeface="Times New Roman" panose="02020603050405020304" pitchFamily="18" charset="0"/>
              </a:rPr>
              <a:t>LBP</a:t>
            </a:r>
            <a:r>
              <a:rPr lang="zh-CN" altLang="zh-CN" sz="1200" dirty="0">
                <a:effectLst/>
                <a:ea typeface="等线" panose="02010600030101010101" pitchFamily="2" charset="-122"/>
                <a:cs typeface="Times New Roman" panose="02020603050405020304" pitchFamily="18" charset="0"/>
              </a:rPr>
              <a:t>模块，最后得到生成的正常光照之间的残差之后，与提亮后</a:t>
            </a:r>
            <a:r>
              <a:rPr lang="en-US" altLang="zh-CN" sz="1200" dirty="0">
                <a:effectLst/>
                <a:ea typeface="等线" panose="02010600030101010101" pitchFamily="2" charset="-122"/>
                <a:cs typeface="Times New Roman" panose="02020603050405020304" pitchFamily="18" charset="0"/>
              </a:rPr>
              <a:t>Y</a:t>
            </a:r>
            <a:r>
              <a:rPr lang="zh-CN" altLang="zh-CN" sz="1200" dirty="0">
                <a:effectLst/>
                <a:ea typeface="等线" panose="02010600030101010101" pitchFamily="2" charset="-122"/>
                <a:cs typeface="Times New Roman" panose="02020603050405020304" pitchFamily="18" charset="0"/>
              </a:rPr>
              <a:t>撇相加得到最后正常图。然后上面的这张图就是利用三个</a:t>
            </a:r>
            <a:r>
              <a:rPr lang="en-US" altLang="zh-CN" sz="1200" dirty="0">
                <a:effectLst/>
                <a:ea typeface="等线" panose="02010600030101010101" pitchFamily="2" charset="-122"/>
                <a:cs typeface="Times New Roman" panose="02020603050405020304" pitchFamily="18" charset="0"/>
              </a:rPr>
              <a:t>LBP</a:t>
            </a:r>
            <a:r>
              <a:rPr lang="zh-CN" altLang="zh-CN" sz="1200" dirty="0">
                <a:effectLst/>
                <a:ea typeface="等线" panose="02010600030101010101" pitchFamily="2" charset="-122"/>
                <a:cs typeface="Times New Roman" panose="02020603050405020304" pitchFamily="18" charset="0"/>
              </a:rPr>
              <a:t>模块为了学到更多的特征，然后利用假设的公式得到最后的</a:t>
            </a:r>
            <a:r>
              <a:rPr lang="en-US" altLang="zh-CN" sz="1200" dirty="0">
                <a:effectLst/>
                <a:ea typeface="等线" panose="02010600030101010101" pitchFamily="2" charset="-122"/>
                <a:cs typeface="Times New Roman" panose="02020603050405020304" pitchFamily="18" charset="0"/>
              </a:rPr>
              <a:t>normal-light image Y</a:t>
            </a:r>
            <a:r>
              <a:rPr lang="zh-CN" altLang="zh-CN" sz="1200" dirty="0">
                <a:effectLst/>
                <a:ea typeface="等线" panose="02010600030101010101" pitchFamily="2" charset="-122"/>
                <a:cs typeface="Times New Roman" panose="02020603050405020304" pitchFamily="18" charset="0"/>
              </a:rPr>
              <a:t>。</a:t>
            </a: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9</a:t>
            </a:fld>
            <a:endParaRPr lang="zh-CN" altLang="en-US"/>
          </a:p>
        </p:txBody>
      </p:sp>
    </p:spTree>
    <p:extLst>
      <p:ext uri="{BB962C8B-B14F-4D97-AF65-F5344CB8AC3E}">
        <p14:creationId xmlns:p14="http://schemas.microsoft.com/office/powerpoint/2010/main" val="562782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8F0B7B-BA28-CF60-97BA-9D0EAA73B58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074320C-67D1-3F6E-B277-F82A49BC85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C40F159-AF05-8634-4784-886C66A29ADD}"/>
              </a:ext>
            </a:extLst>
          </p:cNvPr>
          <p:cNvSpPr>
            <a:spLocks noGrp="1"/>
          </p:cNvSpPr>
          <p:nvPr>
            <p:ph type="dt" sz="half" idx="10"/>
          </p:nvPr>
        </p:nvSpPr>
        <p:spPr/>
        <p:txBody>
          <a:bodyPr/>
          <a:lstStyle/>
          <a:p>
            <a:fld id="{D94DF613-9CD8-438A-ACA9-790564305EFA}" type="datetimeFigureOut">
              <a:rPr lang="zh-CN" altLang="en-US" smtClean="0"/>
              <a:t>2023/4/27</a:t>
            </a:fld>
            <a:endParaRPr lang="zh-CN" altLang="en-US"/>
          </a:p>
        </p:txBody>
      </p:sp>
      <p:sp>
        <p:nvSpPr>
          <p:cNvPr id="5" name="页脚占位符 4">
            <a:extLst>
              <a:ext uri="{FF2B5EF4-FFF2-40B4-BE49-F238E27FC236}">
                <a16:creationId xmlns:a16="http://schemas.microsoft.com/office/drawing/2014/main" id="{0EF6EB6F-77F1-8ADA-0226-BABD65CF72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044ECC-94E9-D880-9240-415B33C96C9F}"/>
              </a:ext>
            </a:extLst>
          </p:cNvPr>
          <p:cNvSpPr>
            <a:spLocks noGrp="1"/>
          </p:cNvSpPr>
          <p:nvPr>
            <p:ph type="sldNum" sz="quarter" idx="12"/>
          </p:nvPr>
        </p:nvSpPr>
        <p:spPr/>
        <p:txBody>
          <a:bodyPr/>
          <a:lstStyle/>
          <a:p>
            <a:fld id="{B64E219A-BAA9-4AB9-88BE-E6BDCAE0A5E8}" type="slidenum">
              <a:rPr lang="zh-CN" altLang="en-US" smtClean="0"/>
              <a:t>‹#›</a:t>
            </a:fld>
            <a:endParaRPr lang="zh-CN" altLang="en-US"/>
          </a:p>
        </p:txBody>
      </p:sp>
    </p:spTree>
    <p:extLst>
      <p:ext uri="{BB962C8B-B14F-4D97-AF65-F5344CB8AC3E}">
        <p14:creationId xmlns:p14="http://schemas.microsoft.com/office/powerpoint/2010/main" val="2748191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802E0-DF7D-026B-E676-BF8EE3FC500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7A0BA5-6850-3F4F-F90E-FE756939080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7ED4FE4-F5EC-D362-A19B-8CD77D9B08C9}"/>
              </a:ext>
            </a:extLst>
          </p:cNvPr>
          <p:cNvSpPr>
            <a:spLocks noGrp="1"/>
          </p:cNvSpPr>
          <p:nvPr>
            <p:ph type="dt" sz="half" idx="10"/>
          </p:nvPr>
        </p:nvSpPr>
        <p:spPr/>
        <p:txBody>
          <a:bodyPr/>
          <a:lstStyle/>
          <a:p>
            <a:fld id="{D94DF613-9CD8-438A-ACA9-790564305EFA}" type="datetimeFigureOut">
              <a:rPr lang="zh-CN" altLang="en-US" smtClean="0"/>
              <a:t>2023/4/27</a:t>
            </a:fld>
            <a:endParaRPr lang="zh-CN" altLang="en-US"/>
          </a:p>
        </p:txBody>
      </p:sp>
      <p:sp>
        <p:nvSpPr>
          <p:cNvPr id="5" name="页脚占位符 4">
            <a:extLst>
              <a:ext uri="{FF2B5EF4-FFF2-40B4-BE49-F238E27FC236}">
                <a16:creationId xmlns:a16="http://schemas.microsoft.com/office/drawing/2014/main" id="{8C66DA02-4792-FCBA-99EF-5D15B4D161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B8206EE-F0F1-F0F9-AF86-A07F84C5E100}"/>
              </a:ext>
            </a:extLst>
          </p:cNvPr>
          <p:cNvSpPr>
            <a:spLocks noGrp="1"/>
          </p:cNvSpPr>
          <p:nvPr>
            <p:ph type="sldNum" sz="quarter" idx="12"/>
          </p:nvPr>
        </p:nvSpPr>
        <p:spPr/>
        <p:txBody>
          <a:bodyPr/>
          <a:lstStyle/>
          <a:p>
            <a:fld id="{B64E219A-BAA9-4AB9-88BE-E6BDCAE0A5E8}" type="slidenum">
              <a:rPr lang="zh-CN" altLang="en-US" smtClean="0"/>
              <a:t>‹#›</a:t>
            </a:fld>
            <a:endParaRPr lang="zh-CN" altLang="en-US"/>
          </a:p>
        </p:txBody>
      </p:sp>
    </p:spTree>
    <p:extLst>
      <p:ext uri="{BB962C8B-B14F-4D97-AF65-F5344CB8AC3E}">
        <p14:creationId xmlns:p14="http://schemas.microsoft.com/office/powerpoint/2010/main" val="1881761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002E7BB-6903-EDAA-2BF9-A9185CB50C9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F9C7F74-B35C-BEA7-3707-0CB4C39F48D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5A07F3A-6F26-EFFB-7410-FF3899D32D43}"/>
              </a:ext>
            </a:extLst>
          </p:cNvPr>
          <p:cNvSpPr>
            <a:spLocks noGrp="1"/>
          </p:cNvSpPr>
          <p:nvPr>
            <p:ph type="dt" sz="half" idx="10"/>
          </p:nvPr>
        </p:nvSpPr>
        <p:spPr/>
        <p:txBody>
          <a:bodyPr/>
          <a:lstStyle/>
          <a:p>
            <a:fld id="{D94DF613-9CD8-438A-ACA9-790564305EFA}" type="datetimeFigureOut">
              <a:rPr lang="zh-CN" altLang="en-US" smtClean="0"/>
              <a:t>2023/4/27</a:t>
            </a:fld>
            <a:endParaRPr lang="zh-CN" altLang="en-US"/>
          </a:p>
        </p:txBody>
      </p:sp>
      <p:sp>
        <p:nvSpPr>
          <p:cNvPr id="5" name="页脚占位符 4">
            <a:extLst>
              <a:ext uri="{FF2B5EF4-FFF2-40B4-BE49-F238E27FC236}">
                <a16:creationId xmlns:a16="http://schemas.microsoft.com/office/drawing/2014/main" id="{D24CDE02-155B-DE06-8C25-49D6D66001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7AA6FD-E835-9D74-1544-6004FF29E89D}"/>
              </a:ext>
            </a:extLst>
          </p:cNvPr>
          <p:cNvSpPr>
            <a:spLocks noGrp="1"/>
          </p:cNvSpPr>
          <p:nvPr>
            <p:ph type="sldNum" sz="quarter" idx="12"/>
          </p:nvPr>
        </p:nvSpPr>
        <p:spPr/>
        <p:txBody>
          <a:bodyPr/>
          <a:lstStyle/>
          <a:p>
            <a:fld id="{B64E219A-BAA9-4AB9-88BE-E6BDCAE0A5E8}" type="slidenum">
              <a:rPr lang="zh-CN" altLang="en-US" smtClean="0"/>
              <a:t>‹#›</a:t>
            </a:fld>
            <a:endParaRPr lang="zh-CN" altLang="en-US"/>
          </a:p>
        </p:txBody>
      </p:sp>
    </p:spTree>
    <p:extLst>
      <p:ext uri="{BB962C8B-B14F-4D97-AF65-F5344CB8AC3E}">
        <p14:creationId xmlns:p14="http://schemas.microsoft.com/office/powerpoint/2010/main" val="4938598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容页-标题">
    <p:spTree>
      <p:nvGrpSpPr>
        <p:cNvPr id="1" name=""/>
        <p:cNvGrpSpPr/>
        <p:nvPr/>
      </p:nvGrpSpPr>
      <p:grpSpPr>
        <a:xfrm>
          <a:off x="0" y="0"/>
          <a:ext cx="0" cy="0"/>
          <a:chOff x="0" y="0"/>
          <a:chExt cx="0" cy="0"/>
        </a:xfrm>
      </p:grpSpPr>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海纳百川 自强不息</a:t>
            </a:r>
          </a:p>
        </p:txBody>
      </p:sp>
      <p:pic>
        <p:nvPicPr>
          <p:cNvPr id="4" name="图片 3">
            <a:extLst>
              <a:ext uri="{FF2B5EF4-FFF2-40B4-BE49-F238E27FC236}">
                <a16:creationId xmlns:a16="http://schemas.microsoft.com/office/drawing/2014/main" id="{41162BA0-F3CA-7FB4-5F1E-3A08B10C397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42" t="31716" r="3770" b="32073"/>
          <a:stretch/>
        </p:blipFill>
        <p:spPr>
          <a:xfrm>
            <a:off x="10014963" y="250472"/>
            <a:ext cx="2015672" cy="617518"/>
          </a:xfrm>
          <a:prstGeom prst="rect">
            <a:avLst/>
          </a:prstGeom>
        </p:spPr>
      </p:pic>
    </p:spTree>
    <p:extLst>
      <p:ext uri="{BB962C8B-B14F-4D97-AF65-F5344CB8AC3E}">
        <p14:creationId xmlns:p14="http://schemas.microsoft.com/office/powerpoint/2010/main" val="263116065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733EAC-1BAA-2720-77B0-D5878338EF5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ECFBA1E-DBBF-A683-F24D-F1129F60567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9AF8E26-7DEE-8E94-9DDB-E6A386D1FD1D}"/>
              </a:ext>
            </a:extLst>
          </p:cNvPr>
          <p:cNvSpPr>
            <a:spLocks noGrp="1"/>
          </p:cNvSpPr>
          <p:nvPr>
            <p:ph type="dt" sz="half" idx="10"/>
          </p:nvPr>
        </p:nvSpPr>
        <p:spPr/>
        <p:txBody>
          <a:bodyPr/>
          <a:lstStyle/>
          <a:p>
            <a:fld id="{D94DF613-9CD8-438A-ACA9-790564305EFA}" type="datetimeFigureOut">
              <a:rPr lang="zh-CN" altLang="en-US" smtClean="0"/>
              <a:t>2023/4/27</a:t>
            </a:fld>
            <a:endParaRPr lang="zh-CN" altLang="en-US"/>
          </a:p>
        </p:txBody>
      </p:sp>
      <p:sp>
        <p:nvSpPr>
          <p:cNvPr id="5" name="页脚占位符 4">
            <a:extLst>
              <a:ext uri="{FF2B5EF4-FFF2-40B4-BE49-F238E27FC236}">
                <a16:creationId xmlns:a16="http://schemas.microsoft.com/office/drawing/2014/main" id="{A4EC14D4-665B-2C58-9015-373EFA59074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2AA232-0AF7-75A5-0FDB-49DECAC504CC}"/>
              </a:ext>
            </a:extLst>
          </p:cNvPr>
          <p:cNvSpPr>
            <a:spLocks noGrp="1"/>
          </p:cNvSpPr>
          <p:nvPr>
            <p:ph type="sldNum" sz="quarter" idx="12"/>
          </p:nvPr>
        </p:nvSpPr>
        <p:spPr/>
        <p:txBody>
          <a:bodyPr/>
          <a:lstStyle/>
          <a:p>
            <a:fld id="{B64E219A-BAA9-4AB9-88BE-E6BDCAE0A5E8}" type="slidenum">
              <a:rPr lang="zh-CN" altLang="en-US" smtClean="0"/>
              <a:t>‹#›</a:t>
            </a:fld>
            <a:endParaRPr lang="zh-CN" altLang="en-US"/>
          </a:p>
        </p:txBody>
      </p:sp>
    </p:spTree>
    <p:extLst>
      <p:ext uri="{BB962C8B-B14F-4D97-AF65-F5344CB8AC3E}">
        <p14:creationId xmlns:p14="http://schemas.microsoft.com/office/powerpoint/2010/main" val="1299688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465D56-D20A-9EDD-FA77-0496D321E7B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5FBFDD-C919-9884-8F26-6C70BA353A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2C39C75-B12B-BBFD-CA1E-CADB0E39290B}"/>
              </a:ext>
            </a:extLst>
          </p:cNvPr>
          <p:cNvSpPr>
            <a:spLocks noGrp="1"/>
          </p:cNvSpPr>
          <p:nvPr>
            <p:ph type="dt" sz="half" idx="10"/>
          </p:nvPr>
        </p:nvSpPr>
        <p:spPr/>
        <p:txBody>
          <a:bodyPr/>
          <a:lstStyle/>
          <a:p>
            <a:fld id="{D94DF613-9CD8-438A-ACA9-790564305EFA}" type="datetimeFigureOut">
              <a:rPr lang="zh-CN" altLang="en-US" smtClean="0"/>
              <a:t>2023/4/27</a:t>
            </a:fld>
            <a:endParaRPr lang="zh-CN" altLang="en-US"/>
          </a:p>
        </p:txBody>
      </p:sp>
      <p:sp>
        <p:nvSpPr>
          <p:cNvPr id="5" name="页脚占位符 4">
            <a:extLst>
              <a:ext uri="{FF2B5EF4-FFF2-40B4-BE49-F238E27FC236}">
                <a16:creationId xmlns:a16="http://schemas.microsoft.com/office/drawing/2014/main" id="{62F1A043-A927-31DB-6313-EA61488437E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0B43AC0-3168-83D8-7DB9-9BEDF86D9FD0}"/>
              </a:ext>
            </a:extLst>
          </p:cNvPr>
          <p:cNvSpPr>
            <a:spLocks noGrp="1"/>
          </p:cNvSpPr>
          <p:nvPr>
            <p:ph type="sldNum" sz="quarter" idx="12"/>
          </p:nvPr>
        </p:nvSpPr>
        <p:spPr/>
        <p:txBody>
          <a:bodyPr/>
          <a:lstStyle/>
          <a:p>
            <a:fld id="{B64E219A-BAA9-4AB9-88BE-E6BDCAE0A5E8}" type="slidenum">
              <a:rPr lang="zh-CN" altLang="en-US" smtClean="0"/>
              <a:t>‹#›</a:t>
            </a:fld>
            <a:endParaRPr lang="zh-CN" altLang="en-US"/>
          </a:p>
        </p:txBody>
      </p:sp>
    </p:spTree>
    <p:extLst>
      <p:ext uri="{BB962C8B-B14F-4D97-AF65-F5344CB8AC3E}">
        <p14:creationId xmlns:p14="http://schemas.microsoft.com/office/powerpoint/2010/main" val="4207754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E95C68-7A2C-ADEF-8011-F7F9AF05E1E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5DDF15A-C994-8D5E-D0A9-AB019CE1F8E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95BF62-23DE-12BC-1AE5-7888F41CC20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36C004-E8FC-B24C-878C-5BC7BBBF552D}"/>
              </a:ext>
            </a:extLst>
          </p:cNvPr>
          <p:cNvSpPr>
            <a:spLocks noGrp="1"/>
          </p:cNvSpPr>
          <p:nvPr>
            <p:ph type="dt" sz="half" idx="10"/>
          </p:nvPr>
        </p:nvSpPr>
        <p:spPr/>
        <p:txBody>
          <a:bodyPr/>
          <a:lstStyle/>
          <a:p>
            <a:fld id="{D94DF613-9CD8-438A-ACA9-790564305EFA}" type="datetimeFigureOut">
              <a:rPr lang="zh-CN" altLang="en-US" smtClean="0"/>
              <a:t>2023/4/27</a:t>
            </a:fld>
            <a:endParaRPr lang="zh-CN" altLang="en-US"/>
          </a:p>
        </p:txBody>
      </p:sp>
      <p:sp>
        <p:nvSpPr>
          <p:cNvPr id="6" name="页脚占位符 5">
            <a:extLst>
              <a:ext uri="{FF2B5EF4-FFF2-40B4-BE49-F238E27FC236}">
                <a16:creationId xmlns:a16="http://schemas.microsoft.com/office/drawing/2014/main" id="{3A17098F-3B30-F55E-78A5-74DE82D890F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C2C74CB-B8AD-399B-1E0E-773EB5A792DC}"/>
              </a:ext>
            </a:extLst>
          </p:cNvPr>
          <p:cNvSpPr>
            <a:spLocks noGrp="1"/>
          </p:cNvSpPr>
          <p:nvPr>
            <p:ph type="sldNum" sz="quarter" idx="12"/>
          </p:nvPr>
        </p:nvSpPr>
        <p:spPr/>
        <p:txBody>
          <a:bodyPr/>
          <a:lstStyle/>
          <a:p>
            <a:fld id="{B64E219A-BAA9-4AB9-88BE-E6BDCAE0A5E8}" type="slidenum">
              <a:rPr lang="zh-CN" altLang="en-US" smtClean="0"/>
              <a:t>‹#›</a:t>
            </a:fld>
            <a:endParaRPr lang="zh-CN" altLang="en-US"/>
          </a:p>
        </p:txBody>
      </p:sp>
    </p:spTree>
    <p:extLst>
      <p:ext uri="{BB962C8B-B14F-4D97-AF65-F5344CB8AC3E}">
        <p14:creationId xmlns:p14="http://schemas.microsoft.com/office/powerpoint/2010/main" val="3668123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456E3F-4FD3-1DC9-7FD1-291A32B3B4E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543844-C5A7-FD04-E6A3-C86330CBCE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5D381AC-4793-825B-7372-915A673ACCF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36EE2F0-EFD0-1C7D-7DBC-F8135A36DA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71A12D9-B71C-8EB9-AF1B-2E424A2B1EF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348EE84-56C0-65BF-136E-24E1AA0C6BDF}"/>
              </a:ext>
            </a:extLst>
          </p:cNvPr>
          <p:cNvSpPr>
            <a:spLocks noGrp="1"/>
          </p:cNvSpPr>
          <p:nvPr>
            <p:ph type="dt" sz="half" idx="10"/>
          </p:nvPr>
        </p:nvSpPr>
        <p:spPr/>
        <p:txBody>
          <a:bodyPr/>
          <a:lstStyle/>
          <a:p>
            <a:fld id="{D94DF613-9CD8-438A-ACA9-790564305EFA}" type="datetimeFigureOut">
              <a:rPr lang="zh-CN" altLang="en-US" smtClean="0"/>
              <a:t>2023/4/27</a:t>
            </a:fld>
            <a:endParaRPr lang="zh-CN" altLang="en-US"/>
          </a:p>
        </p:txBody>
      </p:sp>
      <p:sp>
        <p:nvSpPr>
          <p:cNvPr id="8" name="页脚占位符 7">
            <a:extLst>
              <a:ext uri="{FF2B5EF4-FFF2-40B4-BE49-F238E27FC236}">
                <a16:creationId xmlns:a16="http://schemas.microsoft.com/office/drawing/2014/main" id="{C56E6B42-809E-0A0B-04F7-05A35DC98CF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CA0D466-368F-5C44-9CD5-F26CD4A319AE}"/>
              </a:ext>
            </a:extLst>
          </p:cNvPr>
          <p:cNvSpPr>
            <a:spLocks noGrp="1"/>
          </p:cNvSpPr>
          <p:nvPr>
            <p:ph type="sldNum" sz="quarter" idx="12"/>
          </p:nvPr>
        </p:nvSpPr>
        <p:spPr/>
        <p:txBody>
          <a:bodyPr/>
          <a:lstStyle/>
          <a:p>
            <a:fld id="{B64E219A-BAA9-4AB9-88BE-E6BDCAE0A5E8}" type="slidenum">
              <a:rPr lang="zh-CN" altLang="en-US" smtClean="0"/>
              <a:t>‹#›</a:t>
            </a:fld>
            <a:endParaRPr lang="zh-CN" altLang="en-US"/>
          </a:p>
        </p:txBody>
      </p:sp>
    </p:spTree>
    <p:extLst>
      <p:ext uri="{BB962C8B-B14F-4D97-AF65-F5344CB8AC3E}">
        <p14:creationId xmlns:p14="http://schemas.microsoft.com/office/powerpoint/2010/main" val="1679517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1BE844-C1E9-339B-85AF-C371C229F57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51325F3-C178-BE69-4615-B24906173252}"/>
              </a:ext>
            </a:extLst>
          </p:cNvPr>
          <p:cNvSpPr>
            <a:spLocks noGrp="1"/>
          </p:cNvSpPr>
          <p:nvPr>
            <p:ph type="dt" sz="half" idx="10"/>
          </p:nvPr>
        </p:nvSpPr>
        <p:spPr/>
        <p:txBody>
          <a:bodyPr/>
          <a:lstStyle/>
          <a:p>
            <a:fld id="{D94DF613-9CD8-438A-ACA9-790564305EFA}" type="datetimeFigureOut">
              <a:rPr lang="zh-CN" altLang="en-US" smtClean="0"/>
              <a:t>2023/4/27</a:t>
            </a:fld>
            <a:endParaRPr lang="zh-CN" altLang="en-US"/>
          </a:p>
        </p:txBody>
      </p:sp>
      <p:sp>
        <p:nvSpPr>
          <p:cNvPr id="4" name="页脚占位符 3">
            <a:extLst>
              <a:ext uri="{FF2B5EF4-FFF2-40B4-BE49-F238E27FC236}">
                <a16:creationId xmlns:a16="http://schemas.microsoft.com/office/drawing/2014/main" id="{A9DBAF29-9D45-A9E3-0525-75CB5FDBBC4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0403D99-C974-D03F-CFDB-CF52EC62EA63}"/>
              </a:ext>
            </a:extLst>
          </p:cNvPr>
          <p:cNvSpPr>
            <a:spLocks noGrp="1"/>
          </p:cNvSpPr>
          <p:nvPr>
            <p:ph type="sldNum" sz="quarter" idx="12"/>
          </p:nvPr>
        </p:nvSpPr>
        <p:spPr/>
        <p:txBody>
          <a:bodyPr/>
          <a:lstStyle/>
          <a:p>
            <a:fld id="{B64E219A-BAA9-4AB9-88BE-E6BDCAE0A5E8}" type="slidenum">
              <a:rPr lang="zh-CN" altLang="en-US" smtClean="0"/>
              <a:t>‹#›</a:t>
            </a:fld>
            <a:endParaRPr lang="zh-CN" altLang="en-US"/>
          </a:p>
        </p:txBody>
      </p:sp>
    </p:spTree>
    <p:extLst>
      <p:ext uri="{BB962C8B-B14F-4D97-AF65-F5344CB8AC3E}">
        <p14:creationId xmlns:p14="http://schemas.microsoft.com/office/powerpoint/2010/main" val="592545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8F74DC-7E68-1F56-FBEB-74DEDF2D1038}"/>
              </a:ext>
            </a:extLst>
          </p:cNvPr>
          <p:cNvSpPr>
            <a:spLocks noGrp="1"/>
          </p:cNvSpPr>
          <p:nvPr>
            <p:ph type="dt" sz="half" idx="10"/>
          </p:nvPr>
        </p:nvSpPr>
        <p:spPr/>
        <p:txBody>
          <a:bodyPr/>
          <a:lstStyle/>
          <a:p>
            <a:fld id="{D94DF613-9CD8-438A-ACA9-790564305EFA}" type="datetimeFigureOut">
              <a:rPr lang="zh-CN" altLang="en-US" smtClean="0"/>
              <a:t>2023/4/27</a:t>
            </a:fld>
            <a:endParaRPr lang="zh-CN" altLang="en-US"/>
          </a:p>
        </p:txBody>
      </p:sp>
      <p:sp>
        <p:nvSpPr>
          <p:cNvPr id="3" name="页脚占位符 2">
            <a:extLst>
              <a:ext uri="{FF2B5EF4-FFF2-40B4-BE49-F238E27FC236}">
                <a16:creationId xmlns:a16="http://schemas.microsoft.com/office/drawing/2014/main" id="{EFC420A2-0070-C368-0687-FA35175BDE4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36360E0-DEED-D022-A162-6D1435E24DDE}"/>
              </a:ext>
            </a:extLst>
          </p:cNvPr>
          <p:cNvSpPr>
            <a:spLocks noGrp="1"/>
          </p:cNvSpPr>
          <p:nvPr>
            <p:ph type="sldNum" sz="quarter" idx="12"/>
          </p:nvPr>
        </p:nvSpPr>
        <p:spPr/>
        <p:txBody>
          <a:bodyPr/>
          <a:lstStyle/>
          <a:p>
            <a:fld id="{B64E219A-BAA9-4AB9-88BE-E6BDCAE0A5E8}" type="slidenum">
              <a:rPr lang="zh-CN" altLang="en-US" smtClean="0"/>
              <a:t>‹#›</a:t>
            </a:fld>
            <a:endParaRPr lang="zh-CN" altLang="en-US"/>
          </a:p>
        </p:txBody>
      </p:sp>
    </p:spTree>
    <p:extLst>
      <p:ext uri="{BB962C8B-B14F-4D97-AF65-F5344CB8AC3E}">
        <p14:creationId xmlns:p14="http://schemas.microsoft.com/office/powerpoint/2010/main" val="2724807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58FDBE-1BDC-AF4D-6E72-564A58DBF11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815F4C5-1297-AA12-B798-C8460CFFA9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97C0877-E1E8-BC7B-EB21-6ADF08AC26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040BDD9-7DE3-4FF4-8A5C-CF0DBC0959EC}"/>
              </a:ext>
            </a:extLst>
          </p:cNvPr>
          <p:cNvSpPr>
            <a:spLocks noGrp="1"/>
          </p:cNvSpPr>
          <p:nvPr>
            <p:ph type="dt" sz="half" idx="10"/>
          </p:nvPr>
        </p:nvSpPr>
        <p:spPr/>
        <p:txBody>
          <a:bodyPr/>
          <a:lstStyle/>
          <a:p>
            <a:fld id="{D94DF613-9CD8-438A-ACA9-790564305EFA}" type="datetimeFigureOut">
              <a:rPr lang="zh-CN" altLang="en-US" smtClean="0"/>
              <a:t>2023/4/27</a:t>
            </a:fld>
            <a:endParaRPr lang="zh-CN" altLang="en-US"/>
          </a:p>
        </p:txBody>
      </p:sp>
      <p:sp>
        <p:nvSpPr>
          <p:cNvPr id="6" name="页脚占位符 5">
            <a:extLst>
              <a:ext uri="{FF2B5EF4-FFF2-40B4-BE49-F238E27FC236}">
                <a16:creationId xmlns:a16="http://schemas.microsoft.com/office/drawing/2014/main" id="{EF81C4E0-060F-58AE-11F3-57BF71174F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8B0B6D8-0CB2-5F75-EE1B-EEB5D01EFADD}"/>
              </a:ext>
            </a:extLst>
          </p:cNvPr>
          <p:cNvSpPr>
            <a:spLocks noGrp="1"/>
          </p:cNvSpPr>
          <p:nvPr>
            <p:ph type="sldNum" sz="quarter" idx="12"/>
          </p:nvPr>
        </p:nvSpPr>
        <p:spPr/>
        <p:txBody>
          <a:bodyPr/>
          <a:lstStyle/>
          <a:p>
            <a:fld id="{B64E219A-BAA9-4AB9-88BE-E6BDCAE0A5E8}" type="slidenum">
              <a:rPr lang="zh-CN" altLang="en-US" smtClean="0"/>
              <a:t>‹#›</a:t>
            </a:fld>
            <a:endParaRPr lang="zh-CN" altLang="en-US"/>
          </a:p>
        </p:txBody>
      </p:sp>
    </p:spTree>
    <p:extLst>
      <p:ext uri="{BB962C8B-B14F-4D97-AF65-F5344CB8AC3E}">
        <p14:creationId xmlns:p14="http://schemas.microsoft.com/office/powerpoint/2010/main" val="51431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E2441-9060-051F-214C-193DC52D7EA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0DD62DB-7C14-1CB5-B7C8-82EA47F309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49068F1-3B0D-3276-37A5-7F8DDBABAA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88F196-7E85-D59A-7211-62EDFB775D38}"/>
              </a:ext>
            </a:extLst>
          </p:cNvPr>
          <p:cNvSpPr>
            <a:spLocks noGrp="1"/>
          </p:cNvSpPr>
          <p:nvPr>
            <p:ph type="dt" sz="half" idx="10"/>
          </p:nvPr>
        </p:nvSpPr>
        <p:spPr/>
        <p:txBody>
          <a:bodyPr/>
          <a:lstStyle/>
          <a:p>
            <a:fld id="{D94DF613-9CD8-438A-ACA9-790564305EFA}" type="datetimeFigureOut">
              <a:rPr lang="zh-CN" altLang="en-US" smtClean="0"/>
              <a:t>2023/4/27</a:t>
            </a:fld>
            <a:endParaRPr lang="zh-CN" altLang="en-US"/>
          </a:p>
        </p:txBody>
      </p:sp>
      <p:sp>
        <p:nvSpPr>
          <p:cNvPr id="6" name="页脚占位符 5">
            <a:extLst>
              <a:ext uri="{FF2B5EF4-FFF2-40B4-BE49-F238E27FC236}">
                <a16:creationId xmlns:a16="http://schemas.microsoft.com/office/drawing/2014/main" id="{158F61B7-0902-CEC2-0665-76A6D8238F5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7DD8777-787E-9665-8DD6-590709037B92}"/>
              </a:ext>
            </a:extLst>
          </p:cNvPr>
          <p:cNvSpPr>
            <a:spLocks noGrp="1"/>
          </p:cNvSpPr>
          <p:nvPr>
            <p:ph type="sldNum" sz="quarter" idx="12"/>
          </p:nvPr>
        </p:nvSpPr>
        <p:spPr/>
        <p:txBody>
          <a:bodyPr/>
          <a:lstStyle/>
          <a:p>
            <a:fld id="{B64E219A-BAA9-4AB9-88BE-E6BDCAE0A5E8}" type="slidenum">
              <a:rPr lang="zh-CN" altLang="en-US" smtClean="0"/>
              <a:t>‹#›</a:t>
            </a:fld>
            <a:endParaRPr lang="zh-CN" altLang="en-US"/>
          </a:p>
        </p:txBody>
      </p:sp>
    </p:spTree>
    <p:extLst>
      <p:ext uri="{BB962C8B-B14F-4D97-AF65-F5344CB8AC3E}">
        <p14:creationId xmlns:p14="http://schemas.microsoft.com/office/powerpoint/2010/main" val="1245833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7954B81-6584-B9B2-071C-41AE4B0857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5130A89-13C4-8669-ABA2-9BD811E268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1848A7-69FF-0C14-A241-7715312085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4DF613-9CD8-438A-ACA9-790564305EFA}" type="datetimeFigureOut">
              <a:rPr lang="zh-CN" altLang="en-US" smtClean="0"/>
              <a:t>2023/4/27</a:t>
            </a:fld>
            <a:endParaRPr lang="zh-CN" altLang="en-US"/>
          </a:p>
        </p:txBody>
      </p:sp>
      <p:sp>
        <p:nvSpPr>
          <p:cNvPr id="5" name="页脚占位符 4">
            <a:extLst>
              <a:ext uri="{FF2B5EF4-FFF2-40B4-BE49-F238E27FC236}">
                <a16:creationId xmlns:a16="http://schemas.microsoft.com/office/drawing/2014/main" id="{57A8AA00-DCE3-E9F5-7700-D67D3631CB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6F4623C-6E61-3D84-B54B-30E9A475C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4E219A-BAA9-4AB9-88BE-E6BDCAE0A5E8}" type="slidenum">
              <a:rPr lang="zh-CN" altLang="en-US" smtClean="0"/>
              <a:t>‹#›</a:t>
            </a:fld>
            <a:endParaRPr lang="zh-CN" altLang="en-US"/>
          </a:p>
        </p:txBody>
      </p:sp>
    </p:spTree>
    <p:extLst>
      <p:ext uri="{BB962C8B-B14F-4D97-AF65-F5344CB8AC3E}">
        <p14:creationId xmlns:p14="http://schemas.microsoft.com/office/powerpoint/2010/main" val="12291019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facweb.cdm.depaul.edu/research/vc/seminar/Paper/Cheng_2004_Digital-Signal-Processing.pdf"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B606A01-D1CE-400D-A5EB-7BF87513A05B}"/>
              </a:ext>
            </a:extLst>
          </p:cNvPr>
          <p:cNvSpPr>
            <a:spLocks noGrp="1"/>
          </p:cNvSpPr>
          <p:nvPr>
            <p:ph type="sldNum" sz="quarter" idx="4"/>
          </p:nvPr>
        </p:nvSpPr>
        <p:spPr>
          <a:noFill/>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1</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6" name="标题 5">
            <a:extLst>
              <a:ext uri="{FF2B5EF4-FFF2-40B4-BE49-F238E27FC236}">
                <a16:creationId xmlns:a16="http://schemas.microsoft.com/office/drawing/2014/main" id="{810FBEBD-0916-C8E7-6A09-B4C82CDE0B24}"/>
              </a:ext>
            </a:extLst>
          </p:cNvPr>
          <p:cNvSpPr>
            <a:spLocks noGrp="1"/>
          </p:cNvSpPr>
          <p:nvPr>
            <p:ph type="title"/>
          </p:nvPr>
        </p:nvSpPr>
        <p:spPr/>
        <p:txBody>
          <a:bodyPr>
            <a:normAutofit/>
          </a:bodyPr>
          <a:lstStyle/>
          <a:p>
            <a:r>
              <a:rPr lang="zh-CN" altLang="en-US" b="1" dirty="0">
                <a:effectLst/>
              </a:rPr>
              <a:t>一、基于分布映射的方法</a:t>
            </a:r>
            <a:endParaRPr lang="en-US" altLang="zh-CN" dirty="0">
              <a:effectLst/>
            </a:endParaRPr>
          </a:p>
        </p:txBody>
      </p:sp>
      <p:sp>
        <p:nvSpPr>
          <p:cNvPr id="4" name="文本框 3">
            <a:extLst>
              <a:ext uri="{FF2B5EF4-FFF2-40B4-BE49-F238E27FC236}">
                <a16:creationId xmlns:a16="http://schemas.microsoft.com/office/drawing/2014/main" id="{B06A0E17-FC4E-69E7-2461-948CA0D806E5}"/>
              </a:ext>
            </a:extLst>
          </p:cNvPr>
          <p:cNvSpPr txBox="1"/>
          <p:nvPr/>
        </p:nvSpPr>
        <p:spPr>
          <a:xfrm>
            <a:off x="442913" y="1314996"/>
            <a:ext cx="4230687" cy="2031325"/>
          </a:xfrm>
          <a:prstGeom prst="rect">
            <a:avLst/>
          </a:prstGeom>
          <a:noFill/>
        </p:spPr>
        <p:txBody>
          <a:bodyPr wrap="square">
            <a:spAutoFit/>
          </a:bodyPr>
          <a:lstStyle/>
          <a:p>
            <a:r>
              <a:rPr lang="en-US" altLang="zh-CN" b="1" dirty="0">
                <a:effectLst/>
              </a:rPr>
              <a:t>1.</a:t>
            </a:r>
            <a:r>
              <a:rPr lang="zh-CN" altLang="en-US" b="1" dirty="0">
                <a:effectLst/>
              </a:rPr>
              <a:t>直方图均衡化</a:t>
            </a:r>
            <a:endParaRPr lang="en-US" altLang="zh-CN" b="1" dirty="0">
              <a:effectLst/>
            </a:endParaRPr>
          </a:p>
          <a:p>
            <a:endParaRPr lang="zh-CN" altLang="en-US" b="1" dirty="0">
              <a:effectLst/>
            </a:endParaRPr>
          </a:p>
          <a:p>
            <a:r>
              <a:rPr lang="zh-CN" altLang="en-US" dirty="0">
                <a:effectLst/>
              </a:rPr>
              <a:t>常规的直方图均衡化方法： </a:t>
            </a:r>
            <a:r>
              <a:rPr lang="en-US" altLang="zh-CN" dirty="0">
                <a:effectLst/>
                <a:hlinkClick r:id="rId3"/>
              </a:rPr>
              <a:t>A simple and effective histogram equalization approach to image enhancement.</a:t>
            </a:r>
            <a:r>
              <a:rPr lang="en-US" altLang="zh-CN" dirty="0">
                <a:effectLst/>
              </a:rPr>
              <a:t> </a:t>
            </a:r>
          </a:p>
          <a:p>
            <a:endParaRPr lang="en-US" altLang="zh-CN" dirty="0"/>
          </a:p>
          <a:p>
            <a:endParaRPr lang="zh-CN" altLang="en-US" dirty="0">
              <a:effectLst/>
            </a:endParaRPr>
          </a:p>
        </p:txBody>
      </p:sp>
      <p:pic>
        <p:nvPicPr>
          <p:cNvPr id="10" name="图片 9">
            <a:extLst>
              <a:ext uri="{FF2B5EF4-FFF2-40B4-BE49-F238E27FC236}">
                <a16:creationId xmlns:a16="http://schemas.microsoft.com/office/drawing/2014/main" id="{AD5B2842-E6FF-9DF9-FA14-1A910E24C59A}"/>
              </a:ext>
            </a:extLst>
          </p:cNvPr>
          <p:cNvPicPr>
            <a:picLocks noChangeAspect="1"/>
          </p:cNvPicPr>
          <p:nvPr/>
        </p:nvPicPr>
        <p:blipFill rotWithShape="1">
          <a:blip r:embed="rId4"/>
          <a:srcRect l="2984" t="-1" b="4273"/>
          <a:stretch/>
        </p:blipFill>
        <p:spPr>
          <a:xfrm>
            <a:off x="5100320" y="923055"/>
            <a:ext cx="6279044" cy="2281026"/>
          </a:xfrm>
          <a:prstGeom prst="rect">
            <a:avLst/>
          </a:prstGeom>
        </p:spPr>
      </p:pic>
      <p:sp>
        <p:nvSpPr>
          <p:cNvPr id="12" name="文本框 11">
            <a:extLst>
              <a:ext uri="{FF2B5EF4-FFF2-40B4-BE49-F238E27FC236}">
                <a16:creationId xmlns:a16="http://schemas.microsoft.com/office/drawing/2014/main" id="{8F32FB08-3738-3092-2A72-9CF85AC492C8}"/>
              </a:ext>
            </a:extLst>
          </p:cNvPr>
          <p:cNvSpPr txBox="1"/>
          <p:nvPr/>
        </p:nvSpPr>
        <p:spPr>
          <a:xfrm>
            <a:off x="524193" y="4337552"/>
            <a:ext cx="4759007" cy="923330"/>
          </a:xfrm>
          <a:prstGeom prst="rect">
            <a:avLst/>
          </a:prstGeom>
          <a:noFill/>
        </p:spPr>
        <p:txBody>
          <a:bodyPr wrap="square">
            <a:spAutoFit/>
          </a:bodyPr>
          <a:lstStyle/>
          <a:p>
            <a:r>
              <a:rPr lang="en-US" altLang="zh-CN" b="1" dirty="0">
                <a:effectLst/>
              </a:rPr>
              <a:t>2.</a:t>
            </a:r>
            <a:r>
              <a:rPr lang="zh-CN" altLang="en-US" b="1" dirty="0">
                <a:effectLst/>
              </a:rPr>
              <a:t>基于 </a:t>
            </a:r>
            <a:r>
              <a:rPr lang="en-US" altLang="zh-CN" b="1" dirty="0">
                <a:effectLst/>
              </a:rPr>
              <a:t>S </a:t>
            </a:r>
            <a:r>
              <a:rPr lang="zh-CN" altLang="en-US" b="1" dirty="0">
                <a:effectLst/>
              </a:rPr>
              <a:t>型曲线</a:t>
            </a:r>
          </a:p>
          <a:p>
            <a:r>
              <a:rPr lang="zh-CN" altLang="en-US" dirty="0">
                <a:effectLst/>
              </a:rPr>
              <a:t>伽玛校正是最著名的基于 </a:t>
            </a:r>
            <a:r>
              <a:rPr lang="en-US" altLang="zh-CN" dirty="0">
                <a:effectLst/>
              </a:rPr>
              <a:t>S </a:t>
            </a:r>
            <a:r>
              <a:rPr lang="zh-CN" altLang="en-US" dirty="0">
                <a:effectLst/>
              </a:rPr>
              <a:t>型曲线的图像亮度校正技术之一。</a:t>
            </a:r>
          </a:p>
        </p:txBody>
      </p:sp>
      <p:pic>
        <p:nvPicPr>
          <p:cNvPr id="1026" name="Picture 2">
            <a:extLst>
              <a:ext uri="{FF2B5EF4-FFF2-40B4-BE49-F238E27FC236}">
                <a16:creationId xmlns:a16="http://schemas.microsoft.com/office/drawing/2014/main" id="{FFBE7D01-869E-3092-73F8-ED38B3B4FA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2800" y="3486149"/>
            <a:ext cx="438912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924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B606A01-D1CE-400D-A5EB-7BF87513A05B}"/>
              </a:ext>
            </a:extLst>
          </p:cNvPr>
          <p:cNvSpPr>
            <a:spLocks noGrp="1"/>
          </p:cNvSpPr>
          <p:nvPr>
            <p:ph type="sldNum" sz="quarter" idx="4"/>
          </p:nvPr>
        </p:nvSpPr>
        <p:spPr>
          <a:xfrm>
            <a:off x="9096375" y="6394353"/>
            <a:ext cx="2743200" cy="292196"/>
          </a:xfrm>
          <a:noFill/>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10</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6" name="标题 5">
            <a:extLst>
              <a:ext uri="{FF2B5EF4-FFF2-40B4-BE49-F238E27FC236}">
                <a16:creationId xmlns:a16="http://schemas.microsoft.com/office/drawing/2014/main" id="{810FBEBD-0916-C8E7-6A09-B4C82CDE0B24}"/>
              </a:ext>
            </a:extLst>
          </p:cNvPr>
          <p:cNvSpPr>
            <a:spLocks noGrp="1"/>
          </p:cNvSpPr>
          <p:nvPr>
            <p:ph type="title"/>
          </p:nvPr>
        </p:nvSpPr>
        <p:spPr/>
        <p:txBody>
          <a:bodyPr/>
          <a:lstStyle/>
          <a:p>
            <a:r>
              <a:rPr lang="zh-CN" altLang="en-US" b="1" dirty="0">
                <a:effectLst/>
              </a:rPr>
              <a:t>三、基于深度学习的方法</a:t>
            </a:r>
            <a:endParaRPr lang="en-US" altLang="zh-CN" dirty="0">
              <a:effectLst/>
            </a:endParaRPr>
          </a:p>
        </p:txBody>
      </p:sp>
      <p:sp>
        <p:nvSpPr>
          <p:cNvPr id="4" name="文本框 3">
            <a:extLst>
              <a:ext uri="{FF2B5EF4-FFF2-40B4-BE49-F238E27FC236}">
                <a16:creationId xmlns:a16="http://schemas.microsoft.com/office/drawing/2014/main" id="{DDD3D97C-7F21-D93E-2AC3-0F510848F00F}"/>
              </a:ext>
            </a:extLst>
          </p:cNvPr>
          <p:cNvSpPr txBox="1"/>
          <p:nvPr/>
        </p:nvSpPr>
        <p:spPr>
          <a:xfrm>
            <a:off x="523875" y="1148834"/>
            <a:ext cx="6096000" cy="369332"/>
          </a:xfrm>
          <a:prstGeom prst="rect">
            <a:avLst/>
          </a:prstGeom>
          <a:noFill/>
        </p:spPr>
        <p:txBody>
          <a:bodyPr wrap="square">
            <a:spAutoFit/>
          </a:bodyPr>
          <a:lstStyle/>
          <a:p>
            <a:r>
              <a:rPr lang="zh-CN" altLang="en-US" b="1" dirty="0">
                <a:effectLst/>
              </a:rPr>
              <a:t>非成对数据集</a:t>
            </a:r>
          </a:p>
        </p:txBody>
      </p:sp>
      <p:sp>
        <p:nvSpPr>
          <p:cNvPr id="7" name="文本框 6">
            <a:extLst>
              <a:ext uri="{FF2B5EF4-FFF2-40B4-BE49-F238E27FC236}">
                <a16:creationId xmlns:a16="http://schemas.microsoft.com/office/drawing/2014/main" id="{18C7289A-C352-9895-E79A-E4E1ADE92A1B}"/>
              </a:ext>
            </a:extLst>
          </p:cNvPr>
          <p:cNvSpPr txBox="1"/>
          <p:nvPr/>
        </p:nvSpPr>
        <p:spPr>
          <a:xfrm>
            <a:off x="2314574" y="1161803"/>
            <a:ext cx="9667875"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Zero-Reference Deep Curve Estimation for Low-Light Image Enhancement </a:t>
            </a:r>
            <a:r>
              <a:rPr lang="en-US" altLang="zh-CN" sz="1600" dirty="0">
                <a:latin typeface="Times New Roman" panose="02020603050405020304" pitchFamily="18" charset="0"/>
                <a:cs typeface="Times New Roman" panose="02020603050405020304" pitchFamily="18" charset="0"/>
              </a:rPr>
              <a:t>(CVPR2020)</a:t>
            </a:r>
            <a:endParaRPr lang="zh-CN" altLang="en-US" sz="1600" dirty="0">
              <a:latin typeface="Times New Roman" panose="02020603050405020304" pitchFamily="18" charset="0"/>
              <a:cs typeface="Times New Roman" panose="02020603050405020304" pitchFamily="18" charset="0"/>
            </a:endParaRPr>
          </a:p>
        </p:txBody>
      </p:sp>
      <p:pic>
        <p:nvPicPr>
          <p:cNvPr id="7169" name="Picture 1">
            <a:extLst>
              <a:ext uri="{FF2B5EF4-FFF2-40B4-BE49-F238E27FC236}">
                <a16:creationId xmlns:a16="http://schemas.microsoft.com/office/drawing/2014/main" id="{45366D3B-398A-4E79-2DEF-B1EB3B1E36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4109" y="1677645"/>
            <a:ext cx="8495700" cy="33287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a:extLst>
              <a:ext uri="{FF2B5EF4-FFF2-40B4-BE49-F238E27FC236}">
                <a16:creationId xmlns:a16="http://schemas.microsoft.com/office/drawing/2014/main" id="{2CBE0D69-458E-7530-15B8-6EAE8A1CEA49}"/>
              </a:ext>
            </a:extLst>
          </p:cNvPr>
          <p:cNvSpPr>
            <a:spLocks noChangeArrowheads="1"/>
          </p:cNvSpPr>
          <p:nvPr/>
        </p:nvSpPr>
        <p:spPr bwMode="auto">
          <a:xfrm>
            <a:off x="971685" y="1805912"/>
            <a:ext cx="108678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DBBF570F-3B74-CF5D-DE5B-DA62D49F0316}"/>
              </a:ext>
            </a:extLst>
          </p:cNvPr>
          <p:cNvPicPr>
            <a:picLocks noChangeAspect="1"/>
          </p:cNvPicPr>
          <p:nvPr/>
        </p:nvPicPr>
        <p:blipFill>
          <a:blip r:embed="rId4"/>
          <a:stretch>
            <a:fillRect/>
          </a:stretch>
        </p:blipFill>
        <p:spPr>
          <a:xfrm>
            <a:off x="2566821" y="6035626"/>
            <a:ext cx="6010275" cy="504825"/>
          </a:xfrm>
          <a:prstGeom prst="rect">
            <a:avLst/>
          </a:prstGeom>
        </p:spPr>
      </p:pic>
      <p:pic>
        <p:nvPicPr>
          <p:cNvPr id="10" name="图片 9">
            <a:extLst>
              <a:ext uri="{FF2B5EF4-FFF2-40B4-BE49-F238E27FC236}">
                <a16:creationId xmlns:a16="http://schemas.microsoft.com/office/drawing/2014/main" id="{5E293B94-7B3D-9D57-9B31-DE12375C90ED}"/>
              </a:ext>
            </a:extLst>
          </p:cNvPr>
          <p:cNvPicPr>
            <a:picLocks noChangeAspect="1"/>
          </p:cNvPicPr>
          <p:nvPr/>
        </p:nvPicPr>
        <p:blipFill>
          <a:blip r:embed="rId5"/>
          <a:stretch>
            <a:fillRect/>
          </a:stretch>
        </p:blipFill>
        <p:spPr>
          <a:xfrm>
            <a:off x="2839960" y="5118401"/>
            <a:ext cx="4486275" cy="409575"/>
          </a:xfrm>
          <a:prstGeom prst="rect">
            <a:avLst/>
          </a:prstGeom>
        </p:spPr>
      </p:pic>
      <p:pic>
        <p:nvPicPr>
          <p:cNvPr id="9" name="图片 8">
            <a:extLst>
              <a:ext uri="{FF2B5EF4-FFF2-40B4-BE49-F238E27FC236}">
                <a16:creationId xmlns:a16="http://schemas.microsoft.com/office/drawing/2014/main" id="{45B46A3C-A10A-05F0-E05C-BEE74D1B00CE}"/>
              </a:ext>
            </a:extLst>
          </p:cNvPr>
          <p:cNvPicPr>
            <a:picLocks noChangeAspect="1"/>
          </p:cNvPicPr>
          <p:nvPr/>
        </p:nvPicPr>
        <p:blipFill>
          <a:blip r:embed="rId6"/>
          <a:stretch>
            <a:fillRect/>
          </a:stretch>
        </p:blipFill>
        <p:spPr>
          <a:xfrm>
            <a:off x="2753360" y="5499724"/>
            <a:ext cx="6167284" cy="561424"/>
          </a:xfrm>
          <a:prstGeom prst="rect">
            <a:avLst/>
          </a:prstGeom>
        </p:spPr>
      </p:pic>
    </p:spTree>
    <p:extLst>
      <p:ext uri="{BB962C8B-B14F-4D97-AF65-F5344CB8AC3E}">
        <p14:creationId xmlns:p14="http://schemas.microsoft.com/office/powerpoint/2010/main" val="3255640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B606A01-D1CE-400D-A5EB-7BF87513A05B}"/>
              </a:ext>
            </a:extLst>
          </p:cNvPr>
          <p:cNvSpPr>
            <a:spLocks noGrp="1"/>
          </p:cNvSpPr>
          <p:nvPr>
            <p:ph type="sldNum" sz="quarter" idx="4"/>
          </p:nvPr>
        </p:nvSpPr>
        <p:spPr>
          <a:noFill/>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11</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6" name="标题 5">
            <a:extLst>
              <a:ext uri="{FF2B5EF4-FFF2-40B4-BE49-F238E27FC236}">
                <a16:creationId xmlns:a16="http://schemas.microsoft.com/office/drawing/2014/main" id="{810FBEBD-0916-C8E7-6A09-B4C82CDE0B24}"/>
              </a:ext>
            </a:extLst>
          </p:cNvPr>
          <p:cNvSpPr>
            <a:spLocks noGrp="1"/>
          </p:cNvSpPr>
          <p:nvPr>
            <p:ph type="title"/>
          </p:nvPr>
        </p:nvSpPr>
        <p:spPr/>
        <p:txBody>
          <a:bodyPr/>
          <a:lstStyle/>
          <a:p>
            <a:endParaRPr lang="en-US" altLang="zh-CN" dirty="0">
              <a:effectLst/>
            </a:endParaRPr>
          </a:p>
        </p:txBody>
      </p:sp>
    </p:spTree>
    <p:extLst>
      <p:ext uri="{BB962C8B-B14F-4D97-AF65-F5344CB8AC3E}">
        <p14:creationId xmlns:p14="http://schemas.microsoft.com/office/powerpoint/2010/main" val="1045865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B606A01-D1CE-400D-A5EB-7BF87513A05B}"/>
              </a:ext>
            </a:extLst>
          </p:cNvPr>
          <p:cNvSpPr>
            <a:spLocks noGrp="1"/>
          </p:cNvSpPr>
          <p:nvPr>
            <p:ph type="sldNum" sz="quarter" idx="4"/>
          </p:nvPr>
        </p:nvSpPr>
        <p:spPr>
          <a:noFill/>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12</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6" name="标题 5">
            <a:extLst>
              <a:ext uri="{FF2B5EF4-FFF2-40B4-BE49-F238E27FC236}">
                <a16:creationId xmlns:a16="http://schemas.microsoft.com/office/drawing/2014/main" id="{810FBEBD-0916-C8E7-6A09-B4C82CDE0B24}"/>
              </a:ext>
            </a:extLst>
          </p:cNvPr>
          <p:cNvSpPr>
            <a:spLocks noGrp="1"/>
          </p:cNvSpPr>
          <p:nvPr>
            <p:ph type="title"/>
          </p:nvPr>
        </p:nvSpPr>
        <p:spPr/>
        <p:txBody>
          <a:bodyPr/>
          <a:lstStyle/>
          <a:p>
            <a:endParaRPr lang="en-US" altLang="zh-CN" dirty="0">
              <a:effectLst/>
            </a:endParaRPr>
          </a:p>
        </p:txBody>
      </p:sp>
    </p:spTree>
    <p:extLst>
      <p:ext uri="{BB962C8B-B14F-4D97-AF65-F5344CB8AC3E}">
        <p14:creationId xmlns:p14="http://schemas.microsoft.com/office/powerpoint/2010/main" val="799491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B606A01-D1CE-400D-A5EB-7BF87513A05B}"/>
              </a:ext>
            </a:extLst>
          </p:cNvPr>
          <p:cNvSpPr>
            <a:spLocks noGrp="1"/>
          </p:cNvSpPr>
          <p:nvPr>
            <p:ph type="sldNum" sz="quarter" idx="4"/>
          </p:nvPr>
        </p:nvSpPr>
        <p:spPr>
          <a:noFill/>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13</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6" name="标题 5">
            <a:extLst>
              <a:ext uri="{FF2B5EF4-FFF2-40B4-BE49-F238E27FC236}">
                <a16:creationId xmlns:a16="http://schemas.microsoft.com/office/drawing/2014/main" id="{810FBEBD-0916-C8E7-6A09-B4C82CDE0B24}"/>
              </a:ext>
            </a:extLst>
          </p:cNvPr>
          <p:cNvSpPr>
            <a:spLocks noGrp="1"/>
          </p:cNvSpPr>
          <p:nvPr>
            <p:ph type="title"/>
          </p:nvPr>
        </p:nvSpPr>
        <p:spPr/>
        <p:txBody>
          <a:bodyPr/>
          <a:lstStyle/>
          <a:p>
            <a:endParaRPr lang="en-US" altLang="zh-CN" dirty="0">
              <a:effectLst/>
            </a:endParaRPr>
          </a:p>
        </p:txBody>
      </p:sp>
    </p:spTree>
    <p:extLst>
      <p:ext uri="{BB962C8B-B14F-4D97-AF65-F5344CB8AC3E}">
        <p14:creationId xmlns:p14="http://schemas.microsoft.com/office/powerpoint/2010/main" val="2222610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B606A01-D1CE-400D-A5EB-7BF87513A05B}"/>
              </a:ext>
            </a:extLst>
          </p:cNvPr>
          <p:cNvSpPr>
            <a:spLocks noGrp="1"/>
          </p:cNvSpPr>
          <p:nvPr>
            <p:ph type="sldNum" sz="quarter" idx="4"/>
          </p:nvPr>
        </p:nvSpPr>
        <p:spPr>
          <a:noFill/>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14</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6" name="标题 5">
            <a:extLst>
              <a:ext uri="{FF2B5EF4-FFF2-40B4-BE49-F238E27FC236}">
                <a16:creationId xmlns:a16="http://schemas.microsoft.com/office/drawing/2014/main" id="{810FBEBD-0916-C8E7-6A09-B4C82CDE0B24}"/>
              </a:ext>
            </a:extLst>
          </p:cNvPr>
          <p:cNvSpPr>
            <a:spLocks noGrp="1"/>
          </p:cNvSpPr>
          <p:nvPr>
            <p:ph type="title"/>
          </p:nvPr>
        </p:nvSpPr>
        <p:spPr/>
        <p:txBody>
          <a:bodyPr>
            <a:normAutofit/>
          </a:bodyPr>
          <a:lstStyle/>
          <a:p>
            <a:r>
              <a:rPr lang="en-US" altLang="zh-CN" dirty="0" err="1">
                <a:effectLst/>
              </a:rPr>
              <a:t>KinD</a:t>
            </a:r>
            <a:endParaRPr lang="en-US" altLang="zh-CN" dirty="0">
              <a:effectLst/>
            </a:endParaRPr>
          </a:p>
        </p:txBody>
      </p:sp>
      <p:pic>
        <p:nvPicPr>
          <p:cNvPr id="3" name="内容占位符 3">
            <a:extLst>
              <a:ext uri="{FF2B5EF4-FFF2-40B4-BE49-F238E27FC236}">
                <a16:creationId xmlns:a16="http://schemas.microsoft.com/office/drawing/2014/main" id="{F2FE808E-7E3D-F052-9356-37468CC728C6}"/>
              </a:ext>
            </a:extLst>
          </p:cNvPr>
          <p:cNvPicPr>
            <a:picLocks noChangeAspect="1"/>
          </p:cNvPicPr>
          <p:nvPr/>
        </p:nvPicPr>
        <p:blipFill rotWithShape="1">
          <a:blip r:embed="rId3">
            <a:extLst>
              <a:ext uri="{28A0092B-C50C-407E-A947-70E740481C1C}">
                <a14:useLocalDpi xmlns:a14="http://schemas.microsoft.com/office/drawing/2010/main" val="0"/>
              </a:ext>
            </a:extLst>
          </a:blip>
          <a:srcRect l="5987" t="18602" r="6454" b="1707"/>
          <a:stretch/>
        </p:blipFill>
        <p:spPr>
          <a:xfrm>
            <a:off x="2101902" y="1272367"/>
            <a:ext cx="7778646" cy="4919828"/>
          </a:xfrm>
          <a:prstGeom prst="rect">
            <a:avLst/>
          </a:prstGeom>
        </p:spPr>
      </p:pic>
    </p:spTree>
    <p:extLst>
      <p:ext uri="{BB962C8B-B14F-4D97-AF65-F5344CB8AC3E}">
        <p14:creationId xmlns:p14="http://schemas.microsoft.com/office/powerpoint/2010/main" val="3667452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B606A01-D1CE-400D-A5EB-7BF87513A05B}"/>
              </a:ext>
            </a:extLst>
          </p:cNvPr>
          <p:cNvSpPr>
            <a:spLocks noGrp="1"/>
          </p:cNvSpPr>
          <p:nvPr>
            <p:ph type="sldNum" sz="quarter" idx="4"/>
          </p:nvPr>
        </p:nvSpPr>
        <p:spPr>
          <a:noFill/>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15</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6" name="标题 5">
            <a:extLst>
              <a:ext uri="{FF2B5EF4-FFF2-40B4-BE49-F238E27FC236}">
                <a16:creationId xmlns:a16="http://schemas.microsoft.com/office/drawing/2014/main" id="{810FBEBD-0916-C8E7-6A09-B4C82CDE0B24}"/>
              </a:ext>
            </a:extLst>
          </p:cNvPr>
          <p:cNvSpPr>
            <a:spLocks noGrp="1"/>
          </p:cNvSpPr>
          <p:nvPr>
            <p:ph type="title"/>
          </p:nvPr>
        </p:nvSpPr>
        <p:spPr/>
        <p:txBody>
          <a:bodyPr>
            <a:normAutofit fontScale="90000"/>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Underexposed Photo Enhancement using Deep Illumination Estimation</a:t>
            </a:r>
            <a:br>
              <a:rPr lang="zh-CN" altLang="en-US" dirty="0">
                <a:latin typeface="Times New Roman" panose="02020603050405020304" pitchFamily="18" charset="0"/>
                <a:ea typeface="宋体" panose="02010600030101010101" pitchFamily="2" charset="-122"/>
                <a:cs typeface="Times New Roman" panose="02020603050405020304" pitchFamily="18" charset="0"/>
              </a:rPr>
            </a:br>
            <a:r>
              <a:rPr lang="zh-CN" altLang="en-US" dirty="0">
                <a:latin typeface="Times New Roman" panose="02020603050405020304" pitchFamily="18" charset="0"/>
                <a:ea typeface="宋体" panose="02010600030101010101" pitchFamily="2" charset="-122"/>
                <a:cs typeface="Times New Roman" panose="02020603050405020304" pitchFamily="18" charset="0"/>
              </a:rPr>
              <a:t>损失函数构成</a:t>
            </a:r>
            <a:endParaRPr lang="en-US" altLang="zh-CN" dirty="0">
              <a:effectLst/>
            </a:endParaRPr>
          </a:p>
        </p:txBody>
      </p:sp>
      <p:pic>
        <p:nvPicPr>
          <p:cNvPr id="4" name="图片 3">
            <a:extLst>
              <a:ext uri="{FF2B5EF4-FFF2-40B4-BE49-F238E27FC236}">
                <a16:creationId xmlns:a16="http://schemas.microsoft.com/office/drawing/2014/main" id="{21C6B1D5-0848-1484-D053-F30833DE7D5C}"/>
              </a:ext>
            </a:extLst>
          </p:cNvPr>
          <p:cNvPicPr>
            <a:picLocks noChangeAspect="1"/>
          </p:cNvPicPr>
          <p:nvPr/>
        </p:nvPicPr>
        <p:blipFill>
          <a:blip r:embed="rId3"/>
          <a:stretch>
            <a:fillRect/>
          </a:stretch>
        </p:blipFill>
        <p:spPr>
          <a:xfrm>
            <a:off x="1114425" y="1025667"/>
            <a:ext cx="3505200" cy="1000125"/>
          </a:xfrm>
          <a:prstGeom prst="rect">
            <a:avLst/>
          </a:prstGeom>
        </p:spPr>
      </p:pic>
      <p:pic>
        <p:nvPicPr>
          <p:cNvPr id="7" name="图片 6">
            <a:extLst>
              <a:ext uri="{FF2B5EF4-FFF2-40B4-BE49-F238E27FC236}">
                <a16:creationId xmlns:a16="http://schemas.microsoft.com/office/drawing/2014/main" id="{8E3DA9CE-4021-FA5F-B9B7-50222804FF4F}"/>
              </a:ext>
            </a:extLst>
          </p:cNvPr>
          <p:cNvPicPr>
            <a:picLocks noChangeAspect="1"/>
          </p:cNvPicPr>
          <p:nvPr/>
        </p:nvPicPr>
        <p:blipFill>
          <a:blip r:embed="rId4"/>
          <a:stretch>
            <a:fillRect/>
          </a:stretch>
        </p:blipFill>
        <p:spPr>
          <a:xfrm>
            <a:off x="466725" y="2453496"/>
            <a:ext cx="4972050" cy="904875"/>
          </a:xfrm>
          <a:prstGeom prst="rect">
            <a:avLst/>
          </a:prstGeom>
        </p:spPr>
      </p:pic>
      <p:pic>
        <p:nvPicPr>
          <p:cNvPr id="9" name="图片 8">
            <a:extLst>
              <a:ext uri="{FF2B5EF4-FFF2-40B4-BE49-F238E27FC236}">
                <a16:creationId xmlns:a16="http://schemas.microsoft.com/office/drawing/2014/main" id="{1718279C-04E1-6F70-6A4D-14883487ECE0}"/>
              </a:ext>
            </a:extLst>
          </p:cNvPr>
          <p:cNvPicPr>
            <a:picLocks noChangeAspect="1"/>
          </p:cNvPicPr>
          <p:nvPr/>
        </p:nvPicPr>
        <p:blipFill>
          <a:blip r:embed="rId5"/>
          <a:stretch>
            <a:fillRect/>
          </a:stretch>
        </p:blipFill>
        <p:spPr>
          <a:xfrm>
            <a:off x="466725" y="3695552"/>
            <a:ext cx="4800600" cy="762000"/>
          </a:xfrm>
          <a:prstGeom prst="rect">
            <a:avLst/>
          </a:prstGeom>
        </p:spPr>
      </p:pic>
      <p:pic>
        <p:nvPicPr>
          <p:cNvPr id="11" name="图片 10">
            <a:extLst>
              <a:ext uri="{FF2B5EF4-FFF2-40B4-BE49-F238E27FC236}">
                <a16:creationId xmlns:a16="http://schemas.microsoft.com/office/drawing/2014/main" id="{ADCC15A7-A6BA-6EB9-AC8A-D5115C6C6B2D}"/>
              </a:ext>
            </a:extLst>
          </p:cNvPr>
          <p:cNvPicPr>
            <a:picLocks noChangeAspect="1"/>
          </p:cNvPicPr>
          <p:nvPr/>
        </p:nvPicPr>
        <p:blipFill>
          <a:blip r:embed="rId6"/>
          <a:stretch>
            <a:fillRect/>
          </a:stretch>
        </p:blipFill>
        <p:spPr>
          <a:xfrm>
            <a:off x="442913" y="4942043"/>
            <a:ext cx="3295650" cy="857250"/>
          </a:xfrm>
          <a:prstGeom prst="rect">
            <a:avLst/>
          </a:prstGeom>
        </p:spPr>
      </p:pic>
      <p:sp>
        <p:nvSpPr>
          <p:cNvPr id="13" name="文本框 12">
            <a:extLst>
              <a:ext uri="{FF2B5EF4-FFF2-40B4-BE49-F238E27FC236}">
                <a16:creationId xmlns:a16="http://schemas.microsoft.com/office/drawing/2014/main" id="{80673508-4F0F-0C30-2687-BFCF9998310E}"/>
              </a:ext>
            </a:extLst>
          </p:cNvPr>
          <p:cNvSpPr txBox="1"/>
          <p:nvPr/>
        </p:nvSpPr>
        <p:spPr>
          <a:xfrm>
            <a:off x="971550" y="5680707"/>
            <a:ext cx="4562475" cy="830997"/>
          </a:xfrm>
          <a:prstGeom prst="rect">
            <a:avLst/>
          </a:prstGeom>
          <a:noFill/>
        </p:spPr>
        <p:txBody>
          <a:bodyPr wrap="square">
            <a:spAutoFit/>
          </a:bodyPr>
          <a:lstStyle/>
          <a:p>
            <a:pPr marL="0" indent="0" algn="just">
              <a:buFont typeface="Wingdings" panose="05000000000000000000" pitchFamily="2" charset="2"/>
              <a:buNone/>
            </a:pPr>
            <a:r>
              <a:rPr lang="zh-CN" altLang="en-US" sz="1600" b="0" i="0" dirty="0">
                <a:solidFill>
                  <a:srgbClr val="1D2129"/>
                </a:solidFill>
                <a:effectLst/>
                <a:latin typeface="PingFangSC-Regular"/>
              </a:rPr>
              <a:t>式中</a:t>
            </a:r>
            <a:r>
              <a:rPr lang="en-US" altLang="zh-CN" sz="1600" b="0" i="0" dirty="0">
                <a:solidFill>
                  <a:srgbClr val="1D2129"/>
                </a:solidFill>
                <a:effectLst/>
                <a:latin typeface="PingFangSC-Regular"/>
              </a:rPr>
              <a:t>()p</a:t>
            </a:r>
            <a:r>
              <a:rPr lang="zh-CN" altLang="en-US" sz="1600" b="0" i="0" dirty="0">
                <a:solidFill>
                  <a:srgbClr val="1D2129"/>
                </a:solidFill>
                <a:effectLst/>
                <a:latin typeface="PingFangSC-Regular"/>
              </a:rPr>
              <a:t>为像素</a:t>
            </a:r>
            <a:r>
              <a:rPr lang="en-US" altLang="zh-CN" sz="1600" b="0" i="0" dirty="0">
                <a:solidFill>
                  <a:srgbClr val="1D2129"/>
                </a:solidFill>
                <a:effectLst/>
                <a:latin typeface="PingFangSC-Regular"/>
              </a:rPr>
              <a:t>;∠(</a:t>
            </a:r>
            <a:r>
              <a:rPr lang="zh-CN" altLang="en-US" sz="1600" b="0" i="0" dirty="0">
                <a:solidFill>
                  <a:srgbClr val="1D2129"/>
                </a:solidFill>
                <a:effectLst/>
                <a:latin typeface="PingFangSC-Regular"/>
              </a:rPr>
              <a:t>，</a:t>
            </a:r>
            <a:r>
              <a:rPr lang="en-US" altLang="zh-CN" sz="1600" b="0" i="0" dirty="0">
                <a:solidFill>
                  <a:srgbClr val="1D2129"/>
                </a:solidFill>
                <a:effectLst/>
                <a:latin typeface="PingFangSC-Regular"/>
              </a:rPr>
              <a:t>)</a:t>
            </a:r>
            <a:r>
              <a:rPr lang="zh-CN" altLang="en-US" sz="1600" b="0" i="0" dirty="0">
                <a:solidFill>
                  <a:srgbClr val="1D2129"/>
                </a:solidFill>
                <a:effectLst/>
                <a:latin typeface="PingFangSC-Regular"/>
              </a:rPr>
              <a:t>是将</a:t>
            </a:r>
            <a:r>
              <a:rPr lang="en-US" altLang="zh-CN" sz="1600" b="0" i="0" dirty="0">
                <a:solidFill>
                  <a:srgbClr val="1D2129"/>
                </a:solidFill>
                <a:effectLst/>
                <a:latin typeface="PingFangSC-Regular"/>
              </a:rPr>
              <a:t>RGB</a:t>
            </a:r>
            <a:r>
              <a:rPr lang="zh-CN" altLang="en-US" sz="1600" b="0" i="0" dirty="0">
                <a:solidFill>
                  <a:srgbClr val="1D2129"/>
                </a:solidFill>
                <a:effectLst/>
                <a:latin typeface="PingFangSC-Regular"/>
              </a:rPr>
              <a:t>颜色作为三维矢量计算两种颜色之间夹角的运算符。</a:t>
            </a:r>
            <a:r>
              <a:rPr lang="en-US" altLang="zh-CN" sz="1600" b="0" i="0" dirty="0">
                <a:solidFill>
                  <a:srgbClr val="1D2129"/>
                </a:solidFill>
                <a:effectLst/>
                <a:latin typeface="PingFangSC-Regular"/>
              </a:rPr>
              <a:t>Eq.(6)</a:t>
            </a:r>
            <a:r>
              <a:rPr lang="zh-CN" altLang="en-US" sz="1600" b="0" i="0" dirty="0">
                <a:solidFill>
                  <a:srgbClr val="1D2129"/>
                </a:solidFill>
                <a:effectLst/>
                <a:latin typeface="PingFangSC-Regular"/>
              </a:rPr>
              <a:t>求和</a:t>
            </a:r>
            <a:r>
              <a:rPr lang="en-US" altLang="zh-CN" sz="1600" b="0" i="0" dirty="0">
                <a:solidFill>
                  <a:srgbClr val="1D2129"/>
                </a:solidFill>
                <a:effectLst/>
                <a:latin typeface="PingFangSC-Regular"/>
              </a:rPr>
              <a:t>F(</a:t>
            </a:r>
            <a:r>
              <a:rPr lang="en-US" altLang="zh-CN" sz="1600" b="0" i="0" dirty="0" err="1">
                <a:solidFill>
                  <a:srgbClr val="1D2129"/>
                </a:solidFill>
                <a:effectLst/>
                <a:latin typeface="PingFangSC-Regular"/>
              </a:rPr>
              <a:t>Ii</a:t>
            </a:r>
            <a:r>
              <a:rPr lang="en-US" altLang="zh-CN" sz="1600" b="0" i="0" dirty="0">
                <a:solidFill>
                  <a:srgbClr val="1D2129"/>
                </a:solidFill>
                <a:effectLst/>
                <a:latin typeface="PingFangSC-Regular"/>
              </a:rPr>
              <a:t>)</a:t>
            </a:r>
            <a:r>
              <a:rPr lang="zh-CN" altLang="en-US" sz="1600" b="0" i="0" dirty="0">
                <a:solidFill>
                  <a:srgbClr val="1D2129"/>
                </a:solidFill>
                <a:effectLst/>
                <a:latin typeface="PingFangSC-Regular"/>
              </a:rPr>
              <a:t>和</a:t>
            </a:r>
            <a:r>
              <a:rPr lang="en-US" altLang="zh-CN" sz="1600" b="0" i="0" dirty="0">
                <a:solidFill>
                  <a:srgbClr val="1D2129"/>
                </a:solidFill>
                <a:effectLst/>
                <a:latin typeface="PingFangSC-Regular"/>
              </a:rPr>
              <a:t>n (</a:t>
            </a:r>
            <a:r>
              <a:rPr lang="en-US" altLang="zh-CN" sz="1600" b="0" i="0" dirty="0" err="1">
                <a:solidFill>
                  <a:srgbClr val="1D2129"/>
                </a:solidFill>
                <a:effectLst/>
                <a:latin typeface="PingFangSC-Regular"/>
              </a:rPr>
              <a:t>i</a:t>
            </a:r>
            <a:r>
              <a:rPr lang="en-US" altLang="zh-CN" sz="1600" b="0" i="0" dirty="0">
                <a:solidFill>
                  <a:srgbClr val="1D2129"/>
                </a:solidFill>
                <a:effectLst/>
                <a:latin typeface="PingFangSC-Regular"/>
              </a:rPr>
              <a:t>)</a:t>
            </a:r>
            <a:r>
              <a:rPr lang="zh-CN" altLang="en-US" sz="1600" b="0" i="0" dirty="0">
                <a:solidFill>
                  <a:srgbClr val="1D2129"/>
                </a:solidFill>
                <a:effectLst/>
                <a:latin typeface="PingFangSC-Regular"/>
              </a:rPr>
              <a:t>中每个像素对的颜色向量之间的夹角</a:t>
            </a:r>
            <a:endParaRPr lang="en-US" altLang="zh-CN" sz="1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文本框 16">
            <a:extLst>
              <a:ext uri="{FF2B5EF4-FFF2-40B4-BE49-F238E27FC236}">
                <a16:creationId xmlns:a16="http://schemas.microsoft.com/office/drawing/2014/main" id="{39C7259B-59DE-86B1-94BF-C15BC17271DA}"/>
              </a:ext>
            </a:extLst>
          </p:cNvPr>
          <p:cNvSpPr txBox="1"/>
          <p:nvPr/>
        </p:nvSpPr>
        <p:spPr>
          <a:xfrm>
            <a:off x="5267325" y="3676651"/>
            <a:ext cx="6096000" cy="830997"/>
          </a:xfrm>
          <a:prstGeom prst="rect">
            <a:avLst/>
          </a:prstGeom>
          <a:noFill/>
        </p:spPr>
        <p:txBody>
          <a:bodyPr wrap="square">
            <a:spAutoFit/>
          </a:bodyPr>
          <a:lstStyle/>
          <a:p>
            <a:r>
              <a:rPr lang="zh-CN" altLang="en-US" sz="1600" b="0" i="0" dirty="0">
                <a:solidFill>
                  <a:srgbClr val="1D2129"/>
                </a:solidFill>
                <a:effectLst/>
                <a:latin typeface="PingFangSC-Regular"/>
              </a:rPr>
              <a:t>对所有像素的所有通道</a:t>
            </a:r>
            <a:r>
              <a:rPr lang="en-US" altLang="zh-CN" sz="1600" b="0" i="0" dirty="0">
                <a:solidFill>
                  <a:srgbClr val="1D2129"/>
                </a:solidFill>
                <a:effectLst/>
                <a:latin typeface="PingFangSC-Regular"/>
              </a:rPr>
              <a:t>(c)</a:t>
            </a:r>
            <a:r>
              <a:rPr lang="zh-CN" altLang="en-US" sz="1600" b="0" i="0" dirty="0">
                <a:solidFill>
                  <a:srgbClr val="1D2129"/>
                </a:solidFill>
                <a:effectLst/>
                <a:latin typeface="PingFangSC-Regular"/>
              </a:rPr>
              <a:t>求和</a:t>
            </a:r>
            <a:r>
              <a:rPr lang="en-US" altLang="zh-CN" sz="1600" b="0" i="0" dirty="0">
                <a:solidFill>
                  <a:srgbClr val="1D2129"/>
                </a:solidFill>
                <a:effectLst/>
                <a:latin typeface="PingFangSC-Regular"/>
              </a:rPr>
              <a:t>;∂x</a:t>
            </a:r>
            <a:r>
              <a:rPr lang="zh-CN" altLang="en-US" sz="1600" b="0" i="0" dirty="0">
                <a:solidFill>
                  <a:srgbClr val="1D2129"/>
                </a:solidFill>
                <a:effectLst/>
                <a:latin typeface="PingFangSC-Regular"/>
              </a:rPr>
              <a:t>和∂</a:t>
            </a:r>
            <a:r>
              <a:rPr lang="en-US" altLang="zh-CN" sz="1600" b="0" i="0" dirty="0">
                <a:solidFill>
                  <a:srgbClr val="1D2129"/>
                </a:solidFill>
                <a:effectLst/>
                <a:latin typeface="PingFangSC-Regular"/>
              </a:rPr>
              <a:t>y</a:t>
            </a:r>
            <a:r>
              <a:rPr lang="zh-CN" altLang="en-US" sz="1600" b="0" i="0" dirty="0">
                <a:solidFill>
                  <a:srgbClr val="1D2129"/>
                </a:solidFill>
                <a:effectLst/>
                <a:latin typeface="PingFangSC-Regular"/>
              </a:rPr>
              <a:t>是图像空间中水平方向和垂直方向的偏导数</a:t>
            </a:r>
            <a:r>
              <a:rPr lang="en-US" altLang="zh-CN" sz="1600" b="0" i="0" dirty="0">
                <a:solidFill>
                  <a:srgbClr val="1D2129"/>
                </a:solidFill>
                <a:effectLst/>
                <a:latin typeface="PingFangSC-Regular"/>
              </a:rPr>
              <a:t>;</a:t>
            </a:r>
            <a:r>
              <a:rPr lang="en-US" altLang="zh-CN" sz="1600" b="0" i="0" dirty="0" err="1">
                <a:solidFill>
                  <a:srgbClr val="1D2129"/>
                </a:solidFill>
                <a:effectLst/>
                <a:latin typeface="PingFangSC-Regular"/>
              </a:rPr>
              <a:t>ωpx,c</a:t>
            </a:r>
            <a:r>
              <a:rPr lang="zh-CN" altLang="en-US" sz="1600" b="0" i="0" dirty="0">
                <a:solidFill>
                  <a:srgbClr val="1D2129"/>
                </a:solidFill>
                <a:effectLst/>
                <a:latin typeface="PingFangSC-Regular"/>
              </a:rPr>
              <a:t>和</a:t>
            </a:r>
            <a:r>
              <a:rPr lang="en-US" altLang="zh-CN" sz="1600" b="0" i="0" dirty="0" err="1">
                <a:solidFill>
                  <a:srgbClr val="1D2129"/>
                </a:solidFill>
                <a:effectLst/>
                <a:latin typeface="PingFangSC-Regular"/>
              </a:rPr>
              <a:t>ωpy,c</a:t>
            </a:r>
            <a:r>
              <a:rPr lang="zh-CN" altLang="en-US" sz="1600" b="0" i="0" dirty="0">
                <a:solidFill>
                  <a:srgbClr val="1D2129"/>
                </a:solidFill>
                <a:effectLst/>
                <a:latin typeface="PingFangSC-Regular"/>
              </a:rPr>
              <a:t>是空间变化的</a:t>
            </a:r>
            <a:r>
              <a:rPr lang="en-US" altLang="zh-CN" sz="1600" b="0" i="0" dirty="0">
                <a:solidFill>
                  <a:srgbClr val="1D2129"/>
                </a:solidFill>
                <a:effectLst/>
                <a:latin typeface="PingFangSC-Regular"/>
              </a:rPr>
              <a:t>(</a:t>
            </a:r>
            <a:r>
              <a:rPr lang="zh-CN" altLang="en-US" sz="1600" b="0" i="0" dirty="0">
                <a:solidFill>
                  <a:srgbClr val="1D2129"/>
                </a:solidFill>
                <a:effectLst/>
                <a:latin typeface="PingFangSC-Regular"/>
              </a:rPr>
              <a:t>每通道</a:t>
            </a:r>
            <a:r>
              <a:rPr lang="en-US" altLang="zh-CN" sz="1600" b="0" i="0" dirty="0">
                <a:solidFill>
                  <a:srgbClr val="1D2129"/>
                </a:solidFill>
                <a:effectLst/>
                <a:latin typeface="PingFangSC-Regular"/>
              </a:rPr>
              <a:t>)</a:t>
            </a:r>
            <a:r>
              <a:rPr lang="zh-CN" altLang="en-US" sz="1600" b="0" i="0" dirty="0">
                <a:solidFill>
                  <a:srgbClr val="1D2129"/>
                </a:solidFill>
                <a:effectLst/>
                <a:latin typeface="PingFangSC-Regular"/>
              </a:rPr>
              <a:t>平滑权值，表示为</a:t>
            </a:r>
            <a:endParaRPr lang="zh-CN" altLang="en-US" sz="1600" dirty="0"/>
          </a:p>
        </p:txBody>
      </p:sp>
      <p:pic>
        <p:nvPicPr>
          <p:cNvPr id="19" name="图片 18">
            <a:extLst>
              <a:ext uri="{FF2B5EF4-FFF2-40B4-BE49-F238E27FC236}">
                <a16:creationId xmlns:a16="http://schemas.microsoft.com/office/drawing/2014/main" id="{A3D2366B-DB55-EDB7-7818-76E69BB6E45C}"/>
              </a:ext>
            </a:extLst>
          </p:cNvPr>
          <p:cNvPicPr>
            <a:picLocks noChangeAspect="1"/>
          </p:cNvPicPr>
          <p:nvPr/>
        </p:nvPicPr>
        <p:blipFill rotWithShape="1">
          <a:blip r:embed="rId7"/>
          <a:srcRect t="19014"/>
          <a:stretch/>
        </p:blipFill>
        <p:spPr>
          <a:xfrm>
            <a:off x="5776912" y="4228397"/>
            <a:ext cx="3038475" cy="763684"/>
          </a:xfrm>
          <a:prstGeom prst="rect">
            <a:avLst/>
          </a:prstGeom>
        </p:spPr>
      </p:pic>
      <p:sp>
        <p:nvSpPr>
          <p:cNvPr id="21" name="文本框 20">
            <a:extLst>
              <a:ext uri="{FF2B5EF4-FFF2-40B4-BE49-F238E27FC236}">
                <a16:creationId xmlns:a16="http://schemas.microsoft.com/office/drawing/2014/main" id="{82E2D1B1-AAE9-58A8-BC2B-432A3D379041}"/>
              </a:ext>
            </a:extLst>
          </p:cNvPr>
          <p:cNvSpPr txBox="1"/>
          <p:nvPr/>
        </p:nvSpPr>
        <p:spPr>
          <a:xfrm>
            <a:off x="5810250" y="4942043"/>
            <a:ext cx="5010150" cy="738664"/>
          </a:xfrm>
          <a:prstGeom prst="rect">
            <a:avLst/>
          </a:prstGeom>
          <a:noFill/>
        </p:spPr>
        <p:txBody>
          <a:bodyPr wrap="square">
            <a:spAutoFit/>
          </a:bodyPr>
          <a:lstStyle/>
          <a:p>
            <a:r>
              <a:rPr lang="zh-CN" altLang="en-US" sz="1400" b="0" i="0" dirty="0">
                <a:solidFill>
                  <a:srgbClr val="1D2129"/>
                </a:solidFill>
                <a:effectLst/>
                <a:latin typeface="PingFangSC-Regular"/>
              </a:rPr>
              <a:t>其中，</a:t>
            </a:r>
            <a:r>
              <a:rPr lang="en-US" altLang="zh-CN" sz="1400" b="0" i="0" dirty="0">
                <a:solidFill>
                  <a:srgbClr val="1D2129"/>
                </a:solidFill>
                <a:effectLst/>
                <a:latin typeface="PingFangSC-Regular"/>
              </a:rPr>
              <a:t>Li</a:t>
            </a:r>
            <a:r>
              <a:rPr lang="zh-CN" altLang="en-US" sz="1400" b="0" i="0" dirty="0">
                <a:solidFill>
                  <a:srgbClr val="1D2129"/>
                </a:solidFill>
                <a:effectLst/>
                <a:latin typeface="PingFangSC-Regular"/>
              </a:rPr>
              <a:t>为输入图像</a:t>
            </a:r>
            <a:r>
              <a:rPr lang="en-US" altLang="zh-CN" sz="1400" b="0" i="0" dirty="0" err="1">
                <a:solidFill>
                  <a:srgbClr val="1D2129"/>
                </a:solidFill>
                <a:effectLst/>
                <a:latin typeface="PingFangSC-Regular"/>
              </a:rPr>
              <a:t>Ii</a:t>
            </a:r>
            <a:r>
              <a:rPr lang="zh-CN" altLang="en-US" sz="1400" b="0" i="0" dirty="0">
                <a:solidFill>
                  <a:srgbClr val="1D2129"/>
                </a:solidFill>
                <a:effectLst/>
                <a:latin typeface="PingFangSC-Regular"/>
              </a:rPr>
              <a:t>的对数图像，</a:t>
            </a:r>
            <a:r>
              <a:rPr lang="en-US" altLang="zh-CN" sz="1400" b="0" i="0" dirty="0">
                <a:solidFill>
                  <a:srgbClr val="1D2129"/>
                </a:solidFill>
                <a:effectLst/>
                <a:latin typeface="PingFangSC-Regular"/>
              </a:rPr>
              <a:t>θ = 1.2</a:t>
            </a:r>
            <a:r>
              <a:rPr lang="zh-CN" altLang="en-US" sz="1400" b="0" i="0" dirty="0">
                <a:solidFill>
                  <a:srgbClr val="1D2129"/>
                </a:solidFill>
                <a:effectLst/>
                <a:latin typeface="PingFangSC-Regular"/>
              </a:rPr>
              <a:t>为控制图像梯度灵敏度的参数</a:t>
            </a:r>
            <a:r>
              <a:rPr lang="en-US" altLang="zh-CN" sz="1400" b="0" i="0" dirty="0">
                <a:solidFill>
                  <a:srgbClr val="1D2129"/>
                </a:solidFill>
                <a:effectLst/>
                <a:latin typeface="PingFangSC-Regular"/>
              </a:rPr>
              <a:t>;</a:t>
            </a:r>
            <a:r>
              <a:rPr lang="zh-CN" altLang="en-US" sz="1400" b="0" i="0" dirty="0">
                <a:solidFill>
                  <a:srgbClr val="1D2129"/>
                </a:solidFill>
                <a:effectLst/>
                <a:latin typeface="PingFangSC-Regular"/>
              </a:rPr>
              <a:t>而*是一个很小的常数，通常设置为</a:t>
            </a:r>
            <a:r>
              <a:rPr lang="en-US" altLang="zh-CN" sz="1400" b="0" i="0" dirty="0">
                <a:solidFill>
                  <a:srgbClr val="1D2129"/>
                </a:solidFill>
                <a:effectLst/>
                <a:latin typeface="PingFangSC-Regular"/>
              </a:rPr>
              <a:t>0.0001</a:t>
            </a:r>
            <a:r>
              <a:rPr lang="zh-CN" altLang="en-US" sz="1400" b="0" i="0" dirty="0">
                <a:solidFill>
                  <a:srgbClr val="1D2129"/>
                </a:solidFill>
                <a:effectLst/>
                <a:latin typeface="PingFangSC-Regular"/>
              </a:rPr>
              <a:t>，以防止被零除。</a:t>
            </a:r>
            <a:endParaRPr lang="zh-CN" altLang="en-US" sz="1400" dirty="0"/>
          </a:p>
        </p:txBody>
      </p:sp>
    </p:spTree>
    <p:extLst>
      <p:ext uri="{BB962C8B-B14F-4D97-AF65-F5344CB8AC3E}">
        <p14:creationId xmlns:p14="http://schemas.microsoft.com/office/powerpoint/2010/main" val="856025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B606A01-D1CE-400D-A5EB-7BF87513A05B}"/>
              </a:ext>
            </a:extLst>
          </p:cNvPr>
          <p:cNvSpPr>
            <a:spLocks noGrp="1"/>
          </p:cNvSpPr>
          <p:nvPr>
            <p:ph type="sldNum" sz="quarter" idx="4"/>
          </p:nvPr>
        </p:nvSpPr>
        <p:spPr>
          <a:noFill/>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16</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6" name="标题 5">
            <a:extLst>
              <a:ext uri="{FF2B5EF4-FFF2-40B4-BE49-F238E27FC236}">
                <a16:creationId xmlns:a16="http://schemas.microsoft.com/office/drawing/2014/main" id="{810FBEBD-0916-C8E7-6A09-B4C82CDE0B24}"/>
              </a:ext>
            </a:extLst>
          </p:cNvPr>
          <p:cNvSpPr>
            <a:spLocks noGrp="1"/>
          </p:cNvSpPr>
          <p:nvPr>
            <p:ph type="title"/>
          </p:nvPr>
        </p:nvSpPr>
        <p:spPr/>
        <p:txBody>
          <a:bodyPr>
            <a:normAutofit fontScale="90000"/>
          </a:bodyPr>
          <a:lstStyle/>
          <a:p>
            <a:r>
              <a:rPr lang="en-US" altLang="zh-CN" dirty="0"/>
              <a:t>Fast Enhancement for Non-Uniform Illumination Images using Light-weight CNNs</a:t>
            </a:r>
            <a:r>
              <a:rPr lang="zh-CN" altLang="en-US" dirty="0"/>
              <a:t>损失函数补充</a:t>
            </a:r>
            <a:endParaRPr lang="en-US" altLang="zh-CN" dirty="0">
              <a:effectLst/>
            </a:endParaRPr>
          </a:p>
        </p:txBody>
      </p:sp>
      <p:pic>
        <p:nvPicPr>
          <p:cNvPr id="4" name="图片 3">
            <a:extLst>
              <a:ext uri="{FF2B5EF4-FFF2-40B4-BE49-F238E27FC236}">
                <a16:creationId xmlns:a16="http://schemas.microsoft.com/office/drawing/2014/main" id="{80C7F6C2-22DC-45C7-9C79-4305C3D96B97}"/>
              </a:ext>
            </a:extLst>
          </p:cNvPr>
          <p:cNvPicPr>
            <a:picLocks noChangeAspect="1"/>
          </p:cNvPicPr>
          <p:nvPr/>
        </p:nvPicPr>
        <p:blipFill>
          <a:blip r:embed="rId3"/>
          <a:stretch>
            <a:fillRect/>
          </a:stretch>
        </p:blipFill>
        <p:spPr>
          <a:xfrm>
            <a:off x="1093089" y="1258867"/>
            <a:ext cx="3067050" cy="590550"/>
          </a:xfrm>
          <a:prstGeom prst="rect">
            <a:avLst/>
          </a:prstGeom>
        </p:spPr>
      </p:pic>
      <p:sp>
        <p:nvSpPr>
          <p:cNvPr id="7" name="文本框 6">
            <a:extLst>
              <a:ext uri="{FF2B5EF4-FFF2-40B4-BE49-F238E27FC236}">
                <a16:creationId xmlns:a16="http://schemas.microsoft.com/office/drawing/2014/main" id="{5B234AE7-E641-4593-615A-331B4ADE57D1}"/>
              </a:ext>
            </a:extLst>
          </p:cNvPr>
          <p:cNvSpPr txBox="1"/>
          <p:nvPr/>
        </p:nvSpPr>
        <p:spPr>
          <a:xfrm>
            <a:off x="742285" y="2116455"/>
            <a:ext cx="6097772" cy="1200329"/>
          </a:xfrm>
          <a:prstGeom prst="rect">
            <a:avLst/>
          </a:prstGeom>
          <a:noFill/>
        </p:spPr>
        <p:txBody>
          <a:bodyPr wrap="square">
            <a:spAutoFit/>
          </a:bodyPr>
          <a:lstStyle/>
          <a:p>
            <a:r>
              <a:rPr lang="en-US" altLang="zh-CN" b="0" i="0" dirty="0">
                <a:solidFill>
                  <a:srgbClr val="1D2129"/>
                </a:solidFill>
                <a:effectLst/>
                <a:latin typeface="PingFangSC-Regular"/>
              </a:rPr>
              <a:t>Huber</a:t>
            </a:r>
            <a:r>
              <a:rPr lang="zh-CN" altLang="en-US" b="0" i="0" dirty="0">
                <a:solidFill>
                  <a:srgbClr val="1D2129"/>
                </a:solidFill>
                <a:effectLst/>
                <a:latin typeface="PingFangSC-Regular"/>
              </a:rPr>
              <a:t>损失是一个鲁棒估计器，已被证明可以避免着色的平均问题。同样，在增强任务中增加图像的颜色饱和度是有用的。因此，我们使用 </a:t>
            </a:r>
            <a:r>
              <a:rPr lang="en-US" altLang="zh-CN" b="0" i="0" dirty="0">
                <a:solidFill>
                  <a:srgbClr val="1D2129"/>
                </a:solidFill>
                <a:effectLst/>
                <a:latin typeface="PingFangSC-Regular"/>
              </a:rPr>
              <a:t>Huber </a:t>
            </a:r>
            <a:r>
              <a:rPr lang="zh-CN" altLang="en-US" b="0" i="0" dirty="0">
                <a:solidFill>
                  <a:srgbClr val="1D2129"/>
                </a:solidFill>
                <a:effectLst/>
                <a:latin typeface="PingFangSC-Regular"/>
              </a:rPr>
              <a:t>损失作为损失函数的基本组成部分：</a:t>
            </a:r>
            <a:endParaRPr lang="zh-CN" altLang="en-US" dirty="0"/>
          </a:p>
        </p:txBody>
      </p:sp>
      <p:sp>
        <p:nvSpPr>
          <p:cNvPr id="9" name="文本框 8">
            <a:extLst>
              <a:ext uri="{FF2B5EF4-FFF2-40B4-BE49-F238E27FC236}">
                <a16:creationId xmlns:a16="http://schemas.microsoft.com/office/drawing/2014/main" id="{D6E52DF2-59EA-6252-CCF9-E7AC4B9A7C80}"/>
              </a:ext>
            </a:extLst>
          </p:cNvPr>
          <p:cNvSpPr txBox="1"/>
          <p:nvPr/>
        </p:nvSpPr>
        <p:spPr>
          <a:xfrm>
            <a:off x="724121" y="3508353"/>
            <a:ext cx="6097772" cy="646331"/>
          </a:xfrm>
          <a:prstGeom prst="rect">
            <a:avLst/>
          </a:prstGeom>
          <a:noFill/>
        </p:spPr>
        <p:txBody>
          <a:bodyPr wrap="square">
            <a:spAutoFit/>
          </a:bodyPr>
          <a:lstStyle/>
          <a:p>
            <a:r>
              <a:rPr lang="zh-CN" altLang="en-US" b="0" i="0" dirty="0">
                <a:solidFill>
                  <a:srgbClr val="1D2129"/>
                </a:solidFill>
                <a:effectLst/>
                <a:latin typeface="PingFangSC-Regular"/>
              </a:rPr>
              <a:t>为了减少感知误差并提高视觉质量，我们通过使用 </a:t>
            </a:r>
            <a:r>
              <a:rPr lang="en-US" altLang="zh-CN" b="0" i="0" dirty="0">
                <a:solidFill>
                  <a:srgbClr val="1D2129"/>
                </a:solidFill>
                <a:effectLst/>
                <a:latin typeface="PingFangSC-Regular"/>
              </a:rPr>
              <a:t>VGG </a:t>
            </a:r>
            <a:r>
              <a:rPr lang="zh-CN" altLang="en-US" b="0" i="0" dirty="0">
                <a:solidFill>
                  <a:srgbClr val="1D2129"/>
                </a:solidFill>
                <a:effectLst/>
                <a:latin typeface="PingFangSC-Regular"/>
              </a:rPr>
              <a:t>网络 作为内容提取器引入感知损失。</a:t>
            </a:r>
            <a:endParaRPr lang="zh-CN" altLang="en-US" dirty="0"/>
          </a:p>
        </p:txBody>
      </p:sp>
      <p:sp>
        <p:nvSpPr>
          <p:cNvPr id="11" name="文本框 10">
            <a:extLst>
              <a:ext uri="{FF2B5EF4-FFF2-40B4-BE49-F238E27FC236}">
                <a16:creationId xmlns:a16="http://schemas.microsoft.com/office/drawing/2014/main" id="{5EC135A6-4839-1CE5-0E83-A769F951C30D}"/>
              </a:ext>
            </a:extLst>
          </p:cNvPr>
          <p:cNvSpPr txBox="1"/>
          <p:nvPr/>
        </p:nvSpPr>
        <p:spPr>
          <a:xfrm>
            <a:off x="742285" y="4580076"/>
            <a:ext cx="6097772" cy="369332"/>
          </a:xfrm>
          <a:prstGeom prst="rect">
            <a:avLst/>
          </a:prstGeom>
          <a:noFill/>
        </p:spPr>
        <p:txBody>
          <a:bodyPr wrap="square">
            <a:spAutoFit/>
          </a:bodyPr>
          <a:lstStyle/>
          <a:p>
            <a:r>
              <a:rPr lang="zh-CN" altLang="en-US" b="0" i="0" dirty="0">
                <a:solidFill>
                  <a:srgbClr val="1D2129"/>
                </a:solidFill>
                <a:effectLst/>
                <a:latin typeface="PingFangSC-Regular"/>
              </a:rPr>
              <a:t>引入结构损失以保持网络结构并避免模糊和伪影。</a:t>
            </a:r>
            <a:endParaRPr lang="zh-CN" altLang="en-US" dirty="0"/>
          </a:p>
        </p:txBody>
      </p:sp>
      <p:sp>
        <p:nvSpPr>
          <p:cNvPr id="13" name="文本框 12">
            <a:extLst>
              <a:ext uri="{FF2B5EF4-FFF2-40B4-BE49-F238E27FC236}">
                <a16:creationId xmlns:a16="http://schemas.microsoft.com/office/drawing/2014/main" id="{396964CF-3E46-B70A-B2E0-B1F8B8BB3E7F}"/>
              </a:ext>
            </a:extLst>
          </p:cNvPr>
          <p:cNvSpPr txBox="1"/>
          <p:nvPr/>
        </p:nvSpPr>
        <p:spPr>
          <a:xfrm>
            <a:off x="724121" y="5469069"/>
            <a:ext cx="6097772" cy="369332"/>
          </a:xfrm>
          <a:prstGeom prst="rect">
            <a:avLst/>
          </a:prstGeom>
          <a:noFill/>
        </p:spPr>
        <p:txBody>
          <a:bodyPr wrap="square">
            <a:spAutoFit/>
          </a:bodyPr>
          <a:lstStyle/>
          <a:p>
            <a:r>
              <a:rPr lang="zh-CN" altLang="en-US" b="0" i="0" dirty="0">
                <a:solidFill>
                  <a:srgbClr val="1D2129"/>
                </a:solidFill>
                <a:effectLst/>
                <a:latin typeface="PingFangSC-Regular"/>
              </a:rPr>
              <a:t>引入光照平滑损失来平滑纹理细节并保留整体结构</a:t>
            </a:r>
            <a:endParaRPr lang="zh-CN" altLang="en-US" dirty="0"/>
          </a:p>
        </p:txBody>
      </p:sp>
      <p:pic>
        <p:nvPicPr>
          <p:cNvPr id="15" name="图片 14">
            <a:extLst>
              <a:ext uri="{FF2B5EF4-FFF2-40B4-BE49-F238E27FC236}">
                <a16:creationId xmlns:a16="http://schemas.microsoft.com/office/drawing/2014/main" id="{79B8C411-D7B8-AC27-93C4-3C02EEC1A950}"/>
              </a:ext>
            </a:extLst>
          </p:cNvPr>
          <p:cNvPicPr>
            <a:picLocks noChangeAspect="1"/>
          </p:cNvPicPr>
          <p:nvPr/>
        </p:nvPicPr>
        <p:blipFill>
          <a:blip r:embed="rId4"/>
          <a:stretch>
            <a:fillRect/>
          </a:stretch>
        </p:blipFill>
        <p:spPr>
          <a:xfrm>
            <a:off x="6821893" y="2243843"/>
            <a:ext cx="5467350" cy="666750"/>
          </a:xfrm>
          <a:prstGeom prst="rect">
            <a:avLst/>
          </a:prstGeom>
        </p:spPr>
      </p:pic>
      <p:pic>
        <p:nvPicPr>
          <p:cNvPr id="17" name="图片 16">
            <a:extLst>
              <a:ext uri="{FF2B5EF4-FFF2-40B4-BE49-F238E27FC236}">
                <a16:creationId xmlns:a16="http://schemas.microsoft.com/office/drawing/2014/main" id="{1F0399E2-62BC-63F8-F075-4F7A5389B006}"/>
              </a:ext>
            </a:extLst>
          </p:cNvPr>
          <p:cNvPicPr>
            <a:picLocks noChangeAspect="1"/>
          </p:cNvPicPr>
          <p:nvPr/>
        </p:nvPicPr>
        <p:blipFill>
          <a:blip r:embed="rId5"/>
          <a:stretch>
            <a:fillRect/>
          </a:stretch>
        </p:blipFill>
        <p:spPr>
          <a:xfrm>
            <a:off x="6824566" y="3332096"/>
            <a:ext cx="4924425" cy="742950"/>
          </a:xfrm>
          <a:prstGeom prst="rect">
            <a:avLst/>
          </a:prstGeom>
        </p:spPr>
      </p:pic>
      <p:pic>
        <p:nvPicPr>
          <p:cNvPr id="19" name="图片 18">
            <a:extLst>
              <a:ext uri="{FF2B5EF4-FFF2-40B4-BE49-F238E27FC236}">
                <a16:creationId xmlns:a16="http://schemas.microsoft.com/office/drawing/2014/main" id="{C768BD45-B5D2-8587-EF8C-1F2A4FEF1B99}"/>
              </a:ext>
            </a:extLst>
          </p:cNvPr>
          <p:cNvPicPr>
            <a:picLocks noChangeAspect="1"/>
          </p:cNvPicPr>
          <p:nvPr/>
        </p:nvPicPr>
        <p:blipFill>
          <a:blip r:embed="rId6"/>
          <a:stretch>
            <a:fillRect/>
          </a:stretch>
        </p:blipFill>
        <p:spPr>
          <a:xfrm>
            <a:off x="6840057" y="4387995"/>
            <a:ext cx="4743450" cy="790575"/>
          </a:xfrm>
          <a:prstGeom prst="rect">
            <a:avLst/>
          </a:prstGeom>
        </p:spPr>
      </p:pic>
      <p:pic>
        <p:nvPicPr>
          <p:cNvPr id="21" name="图片 20">
            <a:extLst>
              <a:ext uri="{FF2B5EF4-FFF2-40B4-BE49-F238E27FC236}">
                <a16:creationId xmlns:a16="http://schemas.microsoft.com/office/drawing/2014/main" id="{768AB5EC-0F68-F776-2BA9-889F5898E563}"/>
              </a:ext>
            </a:extLst>
          </p:cNvPr>
          <p:cNvPicPr>
            <a:picLocks noChangeAspect="1"/>
          </p:cNvPicPr>
          <p:nvPr/>
        </p:nvPicPr>
        <p:blipFill>
          <a:blip r:embed="rId7"/>
          <a:stretch>
            <a:fillRect/>
          </a:stretch>
        </p:blipFill>
        <p:spPr>
          <a:xfrm>
            <a:off x="6821893" y="5409254"/>
            <a:ext cx="5334000" cy="590550"/>
          </a:xfrm>
          <a:prstGeom prst="rect">
            <a:avLst/>
          </a:prstGeom>
        </p:spPr>
      </p:pic>
      <p:pic>
        <p:nvPicPr>
          <p:cNvPr id="26" name="图片 25">
            <a:extLst>
              <a:ext uri="{FF2B5EF4-FFF2-40B4-BE49-F238E27FC236}">
                <a16:creationId xmlns:a16="http://schemas.microsoft.com/office/drawing/2014/main" id="{4452115F-08FE-FD77-19A1-6812E3C89FDB}"/>
              </a:ext>
            </a:extLst>
          </p:cNvPr>
          <p:cNvPicPr>
            <a:picLocks noChangeAspect="1"/>
          </p:cNvPicPr>
          <p:nvPr/>
        </p:nvPicPr>
        <p:blipFill>
          <a:blip r:embed="rId8"/>
          <a:stretch>
            <a:fillRect/>
          </a:stretch>
        </p:blipFill>
        <p:spPr>
          <a:xfrm>
            <a:off x="1093089" y="1240872"/>
            <a:ext cx="2924175" cy="561975"/>
          </a:xfrm>
          <a:prstGeom prst="rect">
            <a:avLst/>
          </a:prstGeom>
        </p:spPr>
      </p:pic>
    </p:spTree>
    <p:extLst>
      <p:ext uri="{BB962C8B-B14F-4D97-AF65-F5344CB8AC3E}">
        <p14:creationId xmlns:p14="http://schemas.microsoft.com/office/powerpoint/2010/main" val="350195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B606A01-D1CE-400D-A5EB-7BF87513A05B}"/>
              </a:ext>
            </a:extLst>
          </p:cNvPr>
          <p:cNvSpPr>
            <a:spLocks noGrp="1"/>
          </p:cNvSpPr>
          <p:nvPr>
            <p:ph type="sldNum" sz="quarter" idx="4"/>
          </p:nvPr>
        </p:nvSpPr>
        <p:spPr>
          <a:noFill/>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17</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6" name="标题 5">
            <a:extLst>
              <a:ext uri="{FF2B5EF4-FFF2-40B4-BE49-F238E27FC236}">
                <a16:creationId xmlns:a16="http://schemas.microsoft.com/office/drawing/2014/main" id="{810FBEBD-0916-C8E7-6A09-B4C82CDE0B24}"/>
              </a:ext>
            </a:extLst>
          </p:cNvPr>
          <p:cNvSpPr>
            <a:spLocks noGrp="1"/>
          </p:cNvSpPr>
          <p:nvPr>
            <p:ph type="title"/>
          </p:nvPr>
        </p:nvSpPr>
        <p:spPr/>
        <p:txBody>
          <a:bodyPr/>
          <a:lstStyle/>
          <a:p>
            <a:r>
              <a:rPr lang="zh-CN" altLang="en-US" b="1" dirty="0">
                <a:effectLst/>
              </a:rPr>
              <a:t>三、基于深度学习的方法</a:t>
            </a:r>
            <a:endParaRPr lang="en-US" altLang="zh-CN" dirty="0">
              <a:effectLst/>
            </a:endParaRPr>
          </a:p>
        </p:txBody>
      </p:sp>
      <p:sp>
        <p:nvSpPr>
          <p:cNvPr id="3" name="文本框 2">
            <a:extLst>
              <a:ext uri="{FF2B5EF4-FFF2-40B4-BE49-F238E27FC236}">
                <a16:creationId xmlns:a16="http://schemas.microsoft.com/office/drawing/2014/main" id="{99E1C173-9532-C641-4582-FF743CF44A9B}"/>
              </a:ext>
            </a:extLst>
          </p:cNvPr>
          <p:cNvSpPr txBox="1"/>
          <p:nvPr/>
        </p:nvSpPr>
        <p:spPr>
          <a:xfrm>
            <a:off x="556333" y="901759"/>
            <a:ext cx="10633229"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Luminance-Aware Pyramid Network for Low-Light Image Enhancement  </a:t>
            </a:r>
            <a:r>
              <a:rPr lang="en-US" altLang="zh-CN" sz="1600" dirty="0">
                <a:latin typeface="Times New Roman" panose="02020603050405020304" pitchFamily="18" charset="0"/>
                <a:cs typeface="Times New Roman" panose="02020603050405020304" pitchFamily="18" charset="0"/>
              </a:rPr>
              <a:t>(IEEE Transactions on Multimedia2021 )</a:t>
            </a:r>
            <a:endParaRPr lang="zh-CN" altLang="en-US" sz="1600" dirty="0">
              <a:latin typeface="Times New Roman" panose="02020603050405020304" pitchFamily="18" charset="0"/>
              <a:cs typeface="Times New Roman" panose="02020603050405020304" pitchFamily="18" charset="0"/>
            </a:endParaRPr>
          </a:p>
        </p:txBody>
      </p:sp>
      <p:pic>
        <p:nvPicPr>
          <p:cNvPr id="4097" name="Picture 1">
            <a:extLst>
              <a:ext uri="{FF2B5EF4-FFF2-40B4-BE49-F238E27FC236}">
                <a16:creationId xmlns:a16="http://schemas.microsoft.com/office/drawing/2014/main" id="{278BEE83-96B7-44B4-ABC9-EDB7611F3B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2" b="2723"/>
          <a:stretch/>
        </p:blipFill>
        <p:spPr bwMode="auto">
          <a:xfrm>
            <a:off x="285750" y="1240313"/>
            <a:ext cx="8243568" cy="37698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078238D4-9FFA-A3B3-525F-B32D1A56A05E}"/>
              </a:ext>
            </a:extLst>
          </p:cNvPr>
          <p:cNvSpPr>
            <a:spLocks noChangeArrowheads="1"/>
          </p:cNvSpPr>
          <p:nvPr/>
        </p:nvSpPr>
        <p:spPr bwMode="auto">
          <a:xfrm>
            <a:off x="933450" y="20354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0AE35F64-491C-F0AA-552F-2C0EE999302C}"/>
              </a:ext>
            </a:extLst>
          </p:cNvPr>
          <p:cNvSpPr txBox="1"/>
          <p:nvPr/>
        </p:nvSpPr>
        <p:spPr>
          <a:xfrm>
            <a:off x="9105707" y="1906633"/>
            <a:ext cx="2186084" cy="2800767"/>
          </a:xfrm>
          <a:prstGeom prst="rect">
            <a:avLst/>
          </a:prstGeom>
          <a:noFill/>
        </p:spPr>
        <p:txBody>
          <a:bodyPr wrap="square">
            <a:spAutoFit/>
          </a:bodyPr>
          <a:lstStyle/>
          <a:p>
            <a:r>
              <a:rPr lang="zh-CN" altLang="en-US" sz="1600" b="0" i="0" dirty="0">
                <a:solidFill>
                  <a:srgbClr val="1F2329"/>
                </a:solidFill>
                <a:effectLst/>
                <a:latin typeface="LarkHackSafariFont"/>
              </a:rPr>
              <a:t>提出来了两个东西，一个</a:t>
            </a:r>
            <a:r>
              <a:rPr lang="en-US" altLang="zh-CN" sz="1600" b="0" i="0" dirty="0">
                <a:solidFill>
                  <a:srgbClr val="1F2329"/>
                </a:solidFill>
                <a:effectLst/>
                <a:latin typeface="LarkHackSafariFont"/>
              </a:rPr>
              <a:t>MSCFB</a:t>
            </a:r>
            <a:r>
              <a:rPr lang="zh-CN" altLang="en-US" sz="1600" b="0" i="0" dirty="0">
                <a:solidFill>
                  <a:srgbClr val="1F2329"/>
                </a:solidFill>
                <a:effectLst/>
                <a:latin typeface="LarkHackSafariFont"/>
              </a:rPr>
              <a:t>，这个东西主要是用来取代池化层，在损失更少的信息的前提下，通过利用对比注意机制，</a:t>
            </a:r>
            <a:r>
              <a:rPr lang="en-US" altLang="zh-CN" sz="1600" b="0" i="0" dirty="0">
                <a:solidFill>
                  <a:srgbClr val="1F2329"/>
                </a:solidFill>
                <a:effectLst/>
                <a:latin typeface="LarkHackSafariFont"/>
              </a:rPr>
              <a:t>MSCFB</a:t>
            </a:r>
            <a:r>
              <a:rPr lang="zh-CN" altLang="en-US" sz="1600" b="0" i="0" dirty="0">
                <a:solidFill>
                  <a:srgbClr val="1F2329"/>
                </a:solidFill>
                <a:effectLst/>
                <a:latin typeface="LarkHackSafariFont"/>
              </a:rPr>
              <a:t>可以自适应地学习对比信息，用更多高频细节重建增强图像。做了大量对比实验。</a:t>
            </a:r>
            <a:endParaRPr lang="zh-CN" altLang="en-US" sz="1600" dirty="0"/>
          </a:p>
        </p:txBody>
      </p:sp>
      <p:pic>
        <p:nvPicPr>
          <p:cNvPr id="9" name="图片 8">
            <a:extLst>
              <a:ext uri="{FF2B5EF4-FFF2-40B4-BE49-F238E27FC236}">
                <a16:creationId xmlns:a16="http://schemas.microsoft.com/office/drawing/2014/main" id="{1B8B4C3F-D930-FB7E-683E-2F38A005200A}"/>
              </a:ext>
            </a:extLst>
          </p:cNvPr>
          <p:cNvPicPr>
            <a:picLocks noChangeAspect="1"/>
          </p:cNvPicPr>
          <p:nvPr/>
        </p:nvPicPr>
        <p:blipFill>
          <a:blip r:embed="rId4"/>
          <a:stretch>
            <a:fillRect/>
          </a:stretch>
        </p:blipFill>
        <p:spPr>
          <a:xfrm>
            <a:off x="442913" y="5115673"/>
            <a:ext cx="7110413" cy="1742327"/>
          </a:xfrm>
          <a:prstGeom prst="rect">
            <a:avLst/>
          </a:prstGeom>
        </p:spPr>
      </p:pic>
    </p:spTree>
    <p:extLst>
      <p:ext uri="{BB962C8B-B14F-4D97-AF65-F5344CB8AC3E}">
        <p14:creationId xmlns:p14="http://schemas.microsoft.com/office/powerpoint/2010/main" val="2078578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B606A01-D1CE-400D-A5EB-7BF87513A05B}"/>
              </a:ext>
            </a:extLst>
          </p:cNvPr>
          <p:cNvSpPr>
            <a:spLocks noGrp="1"/>
          </p:cNvSpPr>
          <p:nvPr>
            <p:ph type="sldNum" sz="quarter" idx="4"/>
          </p:nvPr>
        </p:nvSpPr>
        <p:spPr>
          <a:noFill/>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2</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6" name="标题 5">
            <a:extLst>
              <a:ext uri="{FF2B5EF4-FFF2-40B4-BE49-F238E27FC236}">
                <a16:creationId xmlns:a16="http://schemas.microsoft.com/office/drawing/2014/main" id="{810FBEBD-0916-C8E7-6A09-B4C82CDE0B24}"/>
              </a:ext>
            </a:extLst>
          </p:cNvPr>
          <p:cNvSpPr>
            <a:spLocks noGrp="1"/>
          </p:cNvSpPr>
          <p:nvPr>
            <p:ph type="title"/>
          </p:nvPr>
        </p:nvSpPr>
        <p:spPr/>
        <p:txBody>
          <a:bodyPr>
            <a:normAutofit/>
          </a:bodyPr>
          <a:lstStyle/>
          <a:p>
            <a:r>
              <a:rPr lang="zh-CN" altLang="en-US" b="1" dirty="0">
                <a:effectLst/>
              </a:rPr>
              <a:t>二、基于模型优化的方法</a:t>
            </a:r>
            <a:endParaRPr lang="en-US" altLang="zh-CN" dirty="0">
              <a:effectLst/>
            </a:endParaRPr>
          </a:p>
        </p:txBody>
      </p:sp>
      <p:sp>
        <p:nvSpPr>
          <p:cNvPr id="4" name="文本框 3">
            <a:extLst>
              <a:ext uri="{FF2B5EF4-FFF2-40B4-BE49-F238E27FC236}">
                <a16:creationId xmlns:a16="http://schemas.microsoft.com/office/drawing/2014/main" id="{1E7988CA-3F65-6FE6-C5BD-46BDF1557E8D}"/>
              </a:ext>
            </a:extLst>
          </p:cNvPr>
          <p:cNvSpPr txBox="1"/>
          <p:nvPr/>
        </p:nvSpPr>
        <p:spPr>
          <a:xfrm>
            <a:off x="556590" y="1174330"/>
            <a:ext cx="9166530"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LIME: Low-light Image Enhancement via Illumination Map Estimatio</a:t>
            </a:r>
            <a:r>
              <a:rPr lang="en-US" altLang="zh-CN" dirty="0">
                <a:latin typeface="Times New Roman" panose="02020603050405020304" pitchFamily="18" charset="0"/>
                <a:cs typeface="Times New Roman" panose="02020603050405020304" pitchFamily="18" charset="0"/>
              </a:rPr>
              <a:t>n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TIP 2016</a:t>
            </a:r>
            <a:r>
              <a:rPr lang="zh-CN" altLang="en-US" dirty="0">
                <a:latin typeface="Times New Roman" panose="02020603050405020304" pitchFamily="18" charset="0"/>
                <a:cs typeface="Times New Roman" panose="02020603050405020304" pitchFamily="18" charset="0"/>
              </a:rPr>
              <a:t>）</a:t>
            </a:r>
          </a:p>
        </p:txBody>
      </p:sp>
      <p:sp>
        <p:nvSpPr>
          <p:cNvPr id="7" name="Rectangle 3">
            <a:extLst>
              <a:ext uri="{FF2B5EF4-FFF2-40B4-BE49-F238E27FC236}">
                <a16:creationId xmlns:a16="http://schemas.microsoft.com/office/drawing/2014/main" id="{240A76A0-FD33-DA2D-EDD0-DEE8A6B7A3F2}"/>
              </a:ext>
            </a:extLst>
          </p:cNvPr>
          <p:cNvSpPr>
            <a:spLocks noChangeArrowheads="1"/>
          </p:cNvSpPr>
          <p:nvPr/>
        </p:nvSpPr>
        <p:spPr bwMode="auto">
          <a:xfrm>
            <a:off x="597230" y="4984698"/>
            <a:ext cx="1074468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以前的亮度估计</a:t>
            </a:r>
            <a:r>
              <a:rPr kumimoji="0" lang="zh-CN" altLang="en-US" sz="14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：取三通道的最大值</a:t>
            </a:r>
            <a:r>
              <a:rPr kumimoji="0" lang="en-US" altLang="zh-CN" sz="14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Max</a:t>
            </a:r>
            <a:r>
              <a:rPr kumimoji="0" lang="zh-CN" altLang="en-US" sz="14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r>
              <a:rPr kumimoji="0" lang="en-US" altLang="zh-CN" sz="14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R</a:t>
            </a:r>
            <a:r>
              <a:rPr kumimoji="0" lang="zh-CN" altLang="en-US" sz="14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r>
              <a:rPr kumimoji="0" lang="en-US" altLang="zh-CN" sz="14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G</a:t>
            </a:r>
            <a:r>
              <a:rPr kumimoji="0" lang="zh-CN" altLang="en-US" sz="14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r>
              <a:rPr kumimoji="0" lang="en-US" altLang="zh-CN" sz="14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B</a:t>
            </a:r>
            <a:r>
              <a:rPr kumimoji="0" lang="zh-CN" altLang="en-US" sz="14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endParaRPr kumimoji="0" lang="en-US" altLang="zh-CN" sz="14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LIME</a:t>
            </a:r>
            <a:r>
              <a:rPr kumimoji="0" lang="zh-CN" altLang="en-US" sz="1400" b="1"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的亮度估计</a:t>
            </a:r>
            <a:r>
              <a:rPr kumimoji="0" lang="zh-CN" altLang="en-US" sz="14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：将</a:t>
            </a:r>
            <a:r>
              <a:rPr kumimoji="0" lang="en-US" altLang="zh-CN" sz="14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Max</a:t>
            </a:r>
            <a:r>
              <a:rPr kumimoji="0" lang="zh-CN" altLang="en-US" sz="14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r>
              <a:rPr kumimoji="0" lang="en-US" altLang="zh-CN" sz="14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R</a:t>
            </a:r>
            <a:r>
              <a:rPr kumimoji="0" lang="zh-CN" altLang="en-US" sz="14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r>
              <a:rPr kumimoji="0" lang="en-US" altLang="zh-CN" sz="14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G</a:t>
            </a:r>
            <a:r>
              <a:rPr kumimoji="0" lang="zh-CN" altLang="en-US" sz="14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r>
              <a:rPr kumimoji="0" lang="en-US" altLang="zh-CN" sz="14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B</a:t>
            </a:r>
            <a:r>
              <a:rPr kumimoji="0" lang="zh-CN" altLang="en-US" sz="14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）作为初始值，假设取最大值直接作为光照会是一些边缘纹理进行模糊，所以进行结构感知约束。称为</a:t>
            </a:r>
            <a:r>
              <a:rPr kumimoji="0" lang="zh-CN" altLang="en-US" sz="1400" b="1"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细化光照图</a:t>
            </a:r>
            <a:r>
              <a:rPr kumimoji="0" lang="zh-CN" altLang="en-US" sz="14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endParaRPr kumimoji="0" lang="zh-CN" altLang="en-US" sz="2000" b="0" i="0" u="none" strike="noStrike" cap="none" normalizeH="0" baseline="0" dirty="0">
              <a:ln>
                <a:noFill/>
              </a:ln>
              <a:solidFill>
                <a:schemeClr val="tx1"/>
              </a:solidFill>
              <a:effectLst/>
              <a:latin typeface="Arial" panose="020B0604020202020204" pitchFamily="34" charset="0"/>
            </a:endParaRPr>
          </a:p>
        </p:txBody>
      </p:sp>
      <p:pic>
        <p:nvPicPr>
          <p:cNvPr id="8" name="图片 7">
            <a:extLst>
              <a:ext uri="{FF2B5EF4-FFF2-40B4-BE49-F238E27FC236}">
                <a16:creationId xmlns:a16="http://schemas.microsoft.com/office/drawing/2014/main" id="{36C35C6F-A4BE-07A1-89C8-8D6CAB0BC953}"/>
              </a:ext>
            </a:extLst>
          </p:cNvPr>
          <p:cNvPicPr>
            <a:picLocks noChangeAspect="1"/>
          </p:cNvPicPr>
          <p:nvPr/>
        </p:nvPicPr>
        <p:blipFill rotWithShape="1">
          <a:blip r:embed="rId3"/>
          <a:srcRect l="9427" t="32493" b="33452"/>
          <a:stretch/>
        </p:blipFill>
        <p:spPr bwMode="auto">
          <a:xfrm>
            <a:off x="637870" y="1682280"/>
            <a:ext cx="1298575" cy="174625"/>
          </a:xfrm>
          <a:prstGeom prst="rect">
            <a:avLst/>
          </a:prstGeom>
          <a:ln>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D33D89B3-0F48-D862-2E2B-511A35FAC6DB}"/>
              </a:ext>
            </a:extLst>
          </p:cNvPr>
          <p:cNvPicPr>
            <a:picLocks noChangeAspect="1"/>
          </p:cNvPicPr>
          <p:nvPr/>
        </p:nvPicPr>
        <p:blipFill>
          <a:blip r:embed="rId4"/>
          <a:stretch>
            <a:fillRect/>
          </a:stretch>
        </p:blipFill>
        <p:spPr>
          <a:xfrm>
            <a:off x="3018954" y="5946678"/>
            <a:ext cx="3409950" cy="447675"/>
          </a:xfrm>
          <a:prstGeom prst="rect">
            <a:avLst/>
          </a:prstGeom>
        </p:spPr>
      </p:pic>
      <p:pic>
        <p:nvPicPr>
          <p:cNvPr id="5" name="图片 4">
            <a:extLst>
              <a:ext uri="{FF2B5EF4-FFF2-40B4-BE49-F238E27FC236}">
                <a16:creationId xmlns:a16="http://schemas.microsoft.com/office/drawing/2014/main" id="{9CE28DCB-6C27-5E89-AA1E-0BFD5BE5421F}"/>
              </a:ext>
            </a:extLst>
          </p:cNvPr>
          <p:cNvPicPr>
            <a:picLocks noChangeAspect="1"/>
          </p:cNvPicPr>
          <p:nvPr/>
        </p:nvPicPr>
        <p:blipFill>
          <a:blip r:embed="rId5"/>
          <a:stretch>
            <a:fillRect/>
          </a:stretch>
        </p:blipFill>
        <p:spPr>
          <a:xfrm>
            <a:off x="2466022" y="2472819"/>
            <a:ext cx="6162675" cy="2390775"/>
          </a:xfrm>
          <a:prstGeom prst="rect">
            <a:avLst/>
          </a:prstGeom>
        </p:spPr>
      </p:pic>
      <p:sp>
        <p:nvSpPr>
          <p:cNvPr id="15" name="文本框 14">
            <a:extLst>
              <a:ext uri="{FF2B5EF4-FFF2-40B4-BE49-F238E27FC236}">
                <a16:creationId xmlns:a16="http://schemas.microsoft.com/office/drawing/2014/main" id="{1DB1F954-345B-E3B8-A8DC-F795D17F7FC0}"/>
              </a:ext>
            </a:extLst>
          </p:cNvPr>
          <p:cNvSpPr txBox="1"/>
          <p:nvPr/>
        </p:nvSpPr>
        <p:spPr>
          <a:xfrm>
            <a:off x="556590" y="2053868"/>
            <a:ext cx="6096000" cy="33855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L</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是观察到的图片（低光），</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R</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是反射率，</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是光照图。</a:t>
            </a:r>
            <a:endPar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28245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8AC3F-9B72-373E-BC31-2E3DC81893F5}"/>
              </a:ext>
            </a:extLst>
          </p:cNvPr>
          <p:cNvSpPr>
            <a:spLocks noGrp="1"/>
          </p:cNvSpPr>
          <p:nvPr>
            <p:ph type="title"/>
          </p:nvPr>
        </p:nvSpPr>
        <p:spPr/>
        <p:txBody>
          <a:bodyPr>
            <a:normAutofit/>
          </a:bodyPr>
          <a:lstStyle/>
          <a:p>
            <a:r>
              <a:rPr lang="zh-CN" altLang="en-US" b="1" dirty="0">
                <a:effectLst/>
              </a:rPr>
              <a:t>三、基于深度学习的方法</a:t>
            </a:r>
            <a:endParaRPr lang="zh-CN" altLang="en-US" dirty="0"/>
          </a:p>
        </p:txBody>
      </p:sp>
      <p:sp>
        <p:nvSpPr>
          <p:cNvPr id="4" name="文本框 3">
            <a:extLst>
              <a:ext uri="{FF2B5EF4-FFF2-40B4-BE49-F238E27FC236}">
                <a16:creationId xmlns:a16="http://schemas.microsoft.com/office/drawing/2014/main" id="{03CC49CE-51A1-B5C6-D856-065AA30C2A5D}"/>
              </a:ext>
            </a:extLst>
          </p:cNvPr>
          <p:cNvSpPr txBox="1"/>
          <p:nvPr/>
        </p:nvSpPr>
        <p:spPr>
          <a:xfrm>
            <a:off x="610841" y="1022147"/>
            <a:ext cx="6096000" cy="369332"/>
          </a:xfrm>
          <a:prstGeom prst="rect">
            <a:avLst/>
          </a:prstGeom>
          <a:noFill/>
        </p:spPr>
        <p:txBody>
          <a:bodyPr wrap="square">
            <a:spAutoFit/>
          </a:bodyPr>
          <a:lstStyle/>
          <a:p>
            <a:r>
              <a:rPr lang="en-US" altLang="zh-CN" b="1" dirty="0">
                <a:effectLst/>
              </a:rPr>
              <a:t>1.</a:t>
            </a:r>
            <a:r>
              <a:rPr lang="zh-CN" altLang="en-US" b="1" dirty="0">
                <a:effectLst/>
              </a:rPr>
              <a:t>用于亮度增强的方法</a:t>
            </a:r>
          </a:p>
        </p:txBody>
      </p:sp>
      <p:sp>
        <p:nvSpPr>
          <p:cNvPr id="3" name="文本框 2">
            <a:extLst>
              <a:ext uri="{FF2B5EF4-FFF2-40B4-BE49-F238E27FC236}">
                <a16:creationId xmlns:a16="http://schemas.microsoft.com/office/drawing/2014/main" id="{E8BB0041-B17F-9120-A798-FB3E80B06CB3}"/>
              </a:ext>
            </a:extLst>
          </p:cNvPr>
          <p:cNvSpPr txBox="1"/>
          <p:nvPr/>
        </p:nvSpPr>
        <p:spPr>
          <a:xfrm>
            <a:off x="820392" y="5235688"/>
            <a:ext cx="10790584" cy="923330"/>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初始的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CNN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网络做出来的（也是细化光照图，用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γ</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变换的初始光照图）：</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进行多层卷积操作，每层卷积作用不同，（并未实验验证），</a:t>
            </a:r>
            <a:r>
              <a:rPr lang="zh-CN" altLang="en-US" dirty="0">
                <a:solidFill>
                  <a:schemeClr val="accent6"/>
                </a:solidFill>
                <a:effectLst/>
                <a:latin typeface="Times New Roman" panose="02020603050405020304" pitchFamily="18" charset="0"/>
                <a:ea typeface="宋体" panose="02010600030101010101" pitchFamily="2" charset="-122"/>
                <a:cs typeface="Times New Roman" panose="02020603050405020304" pitchFamily="18" charset="0"/>
              </a:rPr>
              <a:t>效果不够明显</a:t>
            </a:r>
          </a:p>
          <a:p>
            <a:endParaRPr lang="en-US" altLang="zh-CN" dirty="0"/>
          </a:p>
        </p:txBody>
      </p:sp>
      <p:pic>
        <p:nvPicPr>
          <p:cNvPr id="7" name="图片 6">
            <a:extLst>
              <a:ext uri="{FF2B5EF4-FFF2-40B4-BE49-F238E27FC236}">
                <a16:creationId xmlns:a16="http://schemas.microsoft.com/office/drawing/2014/main" id="{E6EFA1B2-6FF4-3EBE-D279-BF7F2FAB3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099" y="1552539"/>
            <a:ext cx="9639301" cy="3262031"/>
          </a:xfrm>
          <a:prstGeom prst="rect">
            <a:avLst/>
          </a:prstGeom>
        </p:spPr>
      </p:pic>
      <p:sp>
        <p:nvSpPr>
          <p:cNvPr id="13" name="文本框 12">
            <a:extLst>
              <a:ext uri="{FF2B5EF4-FFF2-40B4-BE49-F238E27FC236}">
                <a16:creationId xmlns:a16="http://schemas.microsoft.com/office/drawing/2014/main" id="{A5ECBACB-433C-716E-2168-9A49589339EA}"/>
              </a:ext>
            </a:extLst>
          </p:cNvPr>
          <p:cNvSpPr txBox="1"/>
          <p:nvPr/>
        </p:nvSpPr>
        <p:spPr>
          <a:xfrm>
            <a:off x="3658841" y="906208"/>
            <a:ext cx="7229476" cy="646331"/>
          </a:xfrm>
          <a:prstGeom prst="rect">
            <a:avLst/>
          </a:prstGeom>
          <a:noFill/>
        </p:spPr>
        <p:txBody>
          <a:bodyPr wrap="square">
            <a:spAutoFit/>
          </a:bodyPr>
          <a:lstStyle/>
          <a:p>
            <a:r>
              <a:rPr lang="en-US" altLang="zh-CN"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LightenNet</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 Convolutional Neural Network for weakly illuminated image enhancement</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0E204D"/>
                </a:solidFill>
                <a:effectLst/>
                <a:latin typeface="PingFang SC"/>
              </a:rPr>
              <a:t> PATTERN RECOGNITION LETTERS  2018</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340144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B606A01-D1CE-400D-A5EB-7BF87513A05B}"/>
              </a:ext>
            </a:extLst>
          </p:cNvPr>
          <p:cNvSpPr>
            <a:spLocks noGrp="1"/>
          </p:cNvSpPr>
          <p:nvPr>
            <p:ph type="sldNum" sz="quarter" idx="4"/>
          </p:nvPr>
        </p:nvSpPr>
        <p:spPr>
          <a:noFill/>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4</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6" name="标题 5">
            <a:extLst>
              <a:ext uri="{FF2B5EF4-FFF2-40B4-BE49-F238E27FC236}">
                <a16:creationId xmlns:a16="http://schemas.microsoft.com/office/drawing/2014/main" id="{810FBEBD-0916-C8E7-6A09-B4C82CDE0B24}"/>
              </a:ext>
            </a:extLst>
          </p:cNvPr>
          <p:cNvSpPr>
            <a:spLocks noGrp="1"/>
          </p:cNvSpPr>
          <p:nvPr>
            <p:ph type="title"/>
          </p:nvPr>
        </p:nvSpPr>
        <p:spPr/>
        <p:txBody>
          <a:bodyPr/>
          <a:lstStyle/>
          <a:p>
            <a:r>
              <a:rPr lang="zh-CN" altLang="en-US" b="1" dirty="0">
                <a:effectLst/>
              </a:rPr>
              <a:t>三、基于深度学习的方法</a:t>
            </a:r>
            <a:endParaRPr lang="en-US" altLang="zh-CN" dirty="0">
              <a:effectLst/>
            </a:endParaRPr>
          </a:p>
        </p:txBody>
      </p:sp>
      <p:sp>
        <p:nvSpPr>
          <p:cNvPr id="4" name="文本框 3">
            <a:extLst>
              <a:ext uri="{FF2B5EF4-FFF2-40B4-BE49-F238E27FC236}">
                <a16:creationId xmlns:a16="http://schemas.microsoft.com/office/drawing/2014/main" id="{391EB13C-0294-4D32-0532-7290F4D226A6}"/>
              </a:ext>
            </a:extLst>
          </p:cNvPr>
          <p:cNvSpPr txBox="1"/>
          <p:nvPr/>
        </p:nvSpPr>
        <p:spPr>
          <a:xfrm>
            <a:off x="991428" y="5393150"/>
            <a:ext cx="9846366" cy="338554"/>
          </a:xfrm>
          <a:prstGeom prst="rect">
            <a:avLst/>
          </a:prstGeom>
          <a:noFill/>
        </p:spPr>
        <p:txBody>
          <a:bodyPr wrap="square">
            <a:spAutoFit/>
          </a:bodyPr>
          <a:lstStyle/>
          <a:p>
            <a:r>
              <a:rPr lang="zh-CN" altLang="en-US" sz="1600" b="0" i="0" dirty="0">
                <a:solidFill>
                  <a:srgbClr val="1F2329"/>
                </a:solidFill>
                <a:effectLst/>
                <a:latin typeface="Times New Roman" panose="02020603050405020304" pitchFamily="18" charset="0"/>
                <a:ea typeface="宋体" panose="02010600030101010101" pitchFamily="2" charset="-122"/>
                <a:cs typeface="Times New Roman" panose="02020603050405020304" pitchFamily="18" charset="0"/>
              </a:rPr>
              <a:t>在网络上进行创新。</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051" name="Picture 3">
            <a:extLst>
              <a:ext uri="{FF2B5EF4-FFF2-40B4-BE49-F238E27FC236}">
                <a16:creationId xmlns:a16="http://schemas.microsoft.com/office/drawing/2014/main" id="{A22BD9D7-450F-9FE1-2E8B-303948DA65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428" y="1643062"/>
            <a:ext cx="9601200" cy="35718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3E5AC6FB-BB3C-4601-E081-578C5002FCE6}"/>
              </a:ext>
            </a:extLst>
          </p:cNvPr>
          <p:cNvSpPr>
            <a:spLocks noChangeArrowheads="1"/>
          </p:cNvSpPr>
          <p:nvPr/>
        </p:nvSpPr>
        <p:spPr bwMode="auto">
          <a:xfrm>
            <a:off x="689112" y="28224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DB206DC0-3E3F-8A4B-644C-233F66079E4B}"/>
              </a:ext>
            </a:extLst>
          </p:cNvPr>
          <p:cNvSpPr txBox="1"/>
          <p:nvPr/>
        </p:nvSpPr>
        <p:spPr>
          <a:xfrm>
            <a:off x="1653208" y="1141683"/>
            <a:ext cx="10224467" cy="646331"/>
          </a:xfrm>
          <a:prstGeom prst="rect">
            <a:avLst/>
          </a:prstGeom>
          <a:noFill/>
        </p:spPr>
        <p:txBody>
          <a:bodyPr wrap="square">
            <a:spAutoFit/>
          </a:bodyPr>
          <a:lstStyle/>
          <a:p>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Underexposed Photo Enhancement using Deep Illumination Estimation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cvpr</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2019)</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1B6D5CB5-E4FD-8E8D-1D24-D6FAB42CC698}"/>
              </a:ext>
            </a:extLst>
          </p:cNvPr>
          <p:cNvSpPr txBox="1"/>
          <p:nvPr/>
        </p:nvSpPr>
        <p:spPr>
          <a:xfrm>
            <a:off x="2909791" y="5393150"/>
            <a:ext cx="8839200" cy="369332"/>
          </a:xfrm>
          <a:prstGeom prst="rect">
            <a:avLst/>
          </a:prstGeom>
          <a:noFill/>
        </p:spPr>
        <p:txBody>
          <a:bodyPr wrap="square">
            <a:spAutoFit/>
          </a:bodyPr>
          <a:lstStyle/>
          <a:p>
            <a:endParaRPr lang="zh-CN" altLang="en-US" dirty="0"/>
          </a:p>
        </p:txBody>
      </p:sp>
      <p:sp>
        <p:nvSpPr>
          <p:cNvPr id="12" name="文本框 11">
            <a:extLst>
              <a:ext uri="{FF2B5EF4-FFF2-40B4-BE49-F238E27FC236}">
                <a16:creationId xmlns:a16="http://schemas.microsoft.com/office/drawing/2014/main" id="{FFF8B575-D753-1FD7-6A5C-1567C0B19FF7}"/>
              </a:ext>
            </a:extLst>
          </p:cNvPr>
          <p:cNvSpPr txBox="1"/>
          <p:nvPr/>
        </p:nvSpPr>
        <p:spPr>
          <a:xfrm>
            <a:off x="2979531" y="5812246"/>
            <a:ext cx="7397860" cy="369332"/>
          </a:xfrm>
          <a:prstGeom prst="rect">
            <a:avLst/>
          </a:prstGeom>
          <a:noFill/>
        </p:spPr>
        <p:txBody>
          <a:bodyPr wrap="square">
            <a:spAutoFit/>
          </a:bodyPr>
          <a:lstStyle/>
          <a:p>
            <a:r>
              <a:rPr lang="zh-CN" altLang="en-US" dirty="0">
                <a:solidFill>
                  <a:srgbClr val="1D2129"/>
                </a:solidFill>
                <a:latin typeface="PingFangSC-Regular"/>
              </a:rPr>
              <a:t>提出了一种增强低光图像的网络</a:t>
            </a:r>
            <a:r>
              <a:rPr lang="en-US" altLang="zh-CN" dirty="0">
                <a:solidFill>
                  <a:srgbClr val="1D2129"/>
                </a:solidFill>
                <a:latin typeface="PingFangSC-Regular"/>
              </a:rPr>
              <a:t>———</a:t>
            </a:r>
            <a:r>
              <a:rPr lang="zh-CN" altLang="en-US" b="0" i="0" dirty="0">
                <a:solidFill>
                  <a:srgbClr val="1D2129"/>
                </a:solidFill>
                <a:effectLst/>
                <a:latin typeface="PingFangSC-Regular"/>
              </a:rPr>
              <a:t>低光图像到光照图</a:t>
            </a:r>
            <a:endParaRPr lang="en-US" altLang="zh-CN" b="0" i="0" dirty="0">
              <a:solidFill>
                <a:srgbClr val="1D2129"/>
              </a:solidFill>
              <a:effectLst/>
              <a:latin typeface="PingFangSC-Regular"/>
            </a:endParaRPr>
          </a:p>
        </p:txBody>
      </p:sp>
    </p:spTree>
    <p:extLst>
      <p:ext uri="{BB962C8B-B14F-4D97-AF65-F5344CB8AC3E}">
        <p14:creationId xmlns:p14="http://schemas.microsoft.com/office/powerpoint/2010/main" val="163275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B606A01-D1CE-400D-A5EB-7BF87513A05B}"/>
              </a:ext>
            </a:extLst>
          </p:cNvPr>
          <p:cNvSpPr>
            <a:spLocks noGrp="1"/>
          </p:cNvSpPr>
          <p:nvPr>
            <p:ph type="sldNum" sz="quarter" idx="4"/>
          </p:nvPr>
        </p:nvSpPr>
        <p:spPr>
          <a:noFill/>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5</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6" name="标题 5">
            <a:extLst>
              <a:ext uri="{FF2B5EF4-FFF2-40B4-BE49-F238E27FC236}">
                <a16:creationId xmlns:a16="http://schemas.microsoft.com/office/drawing/2014/main" id="{810FBEBD-0916-C8E7-6A09-B4C82CDE0B24}"/>
              </a:ext>
            </a:extLst>
          </p:cNvPr>
          <p:cNvSpPr>
            <a:spLocks noGrp="1"/>
          </p:cNvSpPr>
          <p:nvPr>
            <p:ph type="title"/>
          </p:nvPr>
        </p:nvSpPr>
        <p:spPr/>
        <p:txBody>
          <a:bodyPr/>
          <a:lstStyle/>
          <a:p>
            <a:r>
              <a:rPr lang="zh-CN" altLang="en-US" b="1" dirty="0">
                <a:effectLst/>
              </a:rPr>
              <a:t>三、基于深度学习的方法</a:t>
            </a:r>
            <a:endParaRPr lang="en-US" altLang="zh-CN" dirty="0">
              <a:effectLst/>
            </a:endParaRPr>
          </a:p>
        </p:txBody>
      </p:sp>
      <p:sp>
        <p:nvSpPr>
          <p:cNvPr id="3" name="文本框 2">
            <a:extLst>
              <a:ext uri="{FF2B5EF4-FFF2-40B4-BE49-F238E27FC236}">
                <a16:creationId xmlns:a16="http://schemas.microsoft.com/office/drawing/2014/main" id="{A89928A5-5505-01A5-4197-8DA432088F30}"/>
              </a:ext>
            </a:extLst>
          </p:cNvPr>
          <p:cNvSpPr txBox="1"/>
          <p:nvPr/>
        </p:nvSpPr>
        <p:spPr>
          <a:xfrm>
            <a:off x="765699" y="1166097"/>
            <a:ext cx="2835966" cy="369332"/>
          </a:xfrm>
          <a:prstGeom prst="rect">
            <a:avLst/>
          </a:prstGeom>
          <a:noFill/>
        </p:spPr>
        <p:txBody>
          <a:bodyPr wrap="square" rtlCol="0">
            <a:spAutoFit/>
          </a:bodyPr>
          <a:lstStyle/>
          <a:p>
            <a:r>
              <a:rPr lang="en-US" altLang="zh-CN" dirty="0"/>
              <a:t>2020-</a:t>
            </a:r>
            <a:endParaRPr lang="zh-CN" altLang="en-US" dirty="0"/>
          </a:p>
        </p:txBody>
      </p:sp>
      <p:sp>
        <p:nvSpPr>
          <p:cNvPr id="9" name="文本框 8">
            <a:extLst>
              <a:ext uri="{FF2B5EF4-FFF2-40B4-BE49-F238E27FC236}">
                <a16:creationId xmlns:a16="http://schemas.microsoft.com/office/drawing/2014/main" id="{EE86B108-4D2E-2F79-F9E3-A217AD658AA2}"/>
              </a:ext>
            </a:extLst>
          </p:cNvPr>
          <p:cNvSpPr txBox="1"/>
          <p:nvPr/>
        </p:nvSpPr>
        <p:spPr>
          <a:xfrm>
            <a:off x="1458155" y="1174142"/>
            <a:ext cx="10473433" cy="646331"/>
          </a:xfrm>
          <a:prstGeom prst="rect">
            <a:avLst/>
          </a:prstGeom>
          <a:noFill/>
        </p:spPr>
        <p:txBody>
          <a:bodyPr wrap="square">
            <a:spAutoFit/>
          </a:bodyPr>
          <a:lstStyle/>
          <a:p>
            <a:r>
              <a:rPr lang="zh-CN" altLang="en-US" b="1" dirty="0">
                <a:effectLst/>
              </a:rPr>
              <a:t>侧重于方法效率的提升</a:t>
            </a:r>
            <a:r>
              <a:rPr lang="en-US" altLang="zh-CN" b="1" dirty="0">
                <a:effectLst/>
              </a:rPr>
              <a:t>,</a:t>
            </a:r>
            <a:r>
              <a:rPr lang="zh-CN" altLang="en-US" b="1" dirty="0">
                <a:effectLst/>
              </a:rPr>
              <a:t>提出了一种轻量化、速度快的低光照图像增强模型</a:t>
            </a:r>
            <a:r>
              <a:rPr lang="en-US" altLang="zh-CN" b="1" dirty="0">
                <a:effectLst/>
              </a:rPr>
              <a:t>,</a:t>
            </a:r>
            <a:r>
              <a:rPr lang="zh-CN" altLang="en-US" b="1" dirty="0">
                <a:effectLst/>
              </a:rPr>
              <a:t>该模型可以部署到移动端上。</a:t>
            </a:r>
          </a:p>
          <a:p>
            <a:endParaRPr lang="zh-CN" altLang="en-US" b="1" dirty="0">
              <a:effectLst/>
            </a:endParaRPr>
          </a:p>
        </p:txBody>
      </p:sp>
      <p:sp>
        <p:nvSpPr>
          <p:cNvPr id="11" name="文本框 10">
            <a:extLst>
              <a:ext uri="{FF2B5EF4-FFF2-40B4-BE49-F238E27FC236}">
                <a16:creationId xmlns:a16="http://schemas.microsoft.com/office/drawing/2014/main" id="{EB15257C-5AC8-BD4B-6F77-B635ED6C3A26}"/>
              </a:ext>
            </a:extLst>
          </p:cNvPr>
          <p:cNvSpPr txBox="1"/>
          <p:nvPr/>
        </p:nvSpPr>
        <p:spPr>
          <a:xfrm>
            <a:off x="765698" y="1651196"/>
            <a:ext cx="9505765"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Fast Enhancement for Non-Uniform Illumination Images using Light-weight CNNs    </a:t>
            </a:r>
            <a:r>
              <a:rPr lang="en-US" altLang="zh-CN" sz="1600" dirty="0">
                <a:latin typeface="Times New Roman" panose="02020603050405020304" pitchFamily="18" charset="0"/>
                <a:cs typeface="Times New Roman" panose="02020603050405020304" pitchFamily="18" charset="0"/>
              </a:rPr>
              <a:t>(MM2020)</a:t>
            </a:r>
            <a:endParaRPr lang="zh-CN" altLang="en-US" sz="1600" dirty="0">
              <a:latin typeface="Times New Roman" panose="02020603050405020304" pitchFamily="18" charset="0"/>
              <a:cs typeface="Times New Roman" panose="02020603050405020304" pitchFamily="18" charset="0"/>
            </a:endParaRPr>
          </a:p>
        </p:txBody>
      </p:sp>
      <p:pic>
        <p:nvPicPr>
          <p:cNvPr id="3073" name="Picture 1">
            <a:extLst>
              <a:ext uri="{FF2B5EF4-FFF2-40B4-BE49-F238E27FC236}">
                <a16:creationId xmlns:a16="http://schemas.microsoft.com/office/drawing/2014/main" id="{88D75962-B42B-EE0D-284F-6E1FBBB09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698" y="2039315"/>
            <a:ext cx="9906000" cy="379810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2">
            <a:extLst>
              <a:ext uri="{FF2B5EF4-FFF2-40B4-BE49-F238E27FC236}">
                <a16:creationId xmlns:a16="http://schemas.microsoft.com/office/drawing/2014/main" id="{F997C996-6D70-40CB-1A7B-D61A57AA892C}"/>
              </a:ext>
            </a:extLst>
          </p:cNvPr>
          <p:cNvSpPr>
            <a:spLocks noChangeArrowheads="1"/>
          </p:cNvSpPr>
          <p:nvPr/>
        </p:nvSpPr>
        <p:spPr bwMode="auto">
          <a:xfrm>
            <a:off x="765698" y="26105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文本框 15">
            <a:extLst>
              <a:ext uri="{FF2B5EF4-FFF2-40B4-BE49-F238E27FC236}">
                <a16:creationId xmlns:a16="http://schemas.microsoft.com/office/drawing/2014/main" id="{70BB9A03-1C27-080D-5CF3-FB88D2D66F5A}"/>
              </a:ext>
            </a:extLst>
          </p:cNvPr>
          <p:cNvSpPr txBox="1"/>
          <p:nvPr/>
        </p:nvSpPr>
        <p:spPr>
          <a:xfrm>
            <a:off x="600075" y="5895209"/>
            <a:ext cx="9585663" cy="584775"/>
          </a:xfrm>
          <a:prstGeom prst="rect">
            <a:avLst/>
          </a:prstGeom>
          <a:noFill/>
        </p:spPr>
        <p:txBody>
          <a:bodyPr wrap="square">
            <a:spAutoFit/>
          </a:bodyPr>
          <a:lstStyle/>
          <a:p>
            <a:r>
              <a:rPr lang="zh-CN" altLang="en-US" sz="1600" b="0" i="0" dirty="0">
                <a:solidFill>
                  <a:srgbClr val="1D2129"/>
                </a:solidFill>
                <a:effectLst/>
                <a:latin typeface="PingFangSC-Regular"/>
              </a:rPr>
              <a:t>使用单一照明图无法同时增强曝光不足</a:t>
            </a:r>
            <a:r>
              <a:rPr lang="en-US" altLang="zh-CN" sz="1600" b="0" i="0" dirty="0">
                <a:solidFill>
                  <a:srgbClr val="1D2129"/>
                </a:solidFill>
                <a:effectLst/>
                <a:latin typeface="PingFangSC-Regular"/>
              </a:rPr>
              <a:t>/</a:t>
            </a:r>
            <a:r>
              <a:rPr lang="zh-CN" altLang="en-US" sz="1600" b="0" i="0" dirty="0">
                <a:solidFill>
                  <a:srgbClr val="1D2129"/>
                </a:solidFill>
                <a:effectLst/>
                <a:latin typeface="PingFangSC-Regular"/>
              </a:rPr>
              <a:t>过度的区域。因此，为了克服这一困境，我们分别引入了增强欠曝光和抑制过曝光的两种照明图</a:t>
            </a:r>
            <a:endParaRPr lang="zh-CN" altLang="en-US" sz="1600" dirty="0"/>
          </a:p>
        </p:txBody>
      </p:sp>
      <p:sp>
        <p:nvSpPr>
          <p:cNvPr id="4" name="文本框 3">
            <a:extLst>
              <a:ext uri="{FF2B5EF4-FFF2-40B4-BE49-F238E27FC236}">
                <a16:creationId xmlns:a16="http://schemas.microsoft.com/office/drawing/2014/main" id="{30BD42F9-65AF-9EEC-FCA4-2DA48BF35FA0}"/>
              </a:ext>
            </a:extLst>
          </p:cNvPr>
          <p:cNvSpPr txBox="1"/>
          <p:nvPr/>
        </p:nvSpPr>
        <p:spPr>
          <a:xfrm>
            <a:off x="11144612" y="1870038"/>
            <a:ext cx="398947" cy="338554"/>
          </a:xfrm>
          <a:prstGeom prst="rect">
            <a:avLst/>
          </a:prstGeom>
          <a:noFill/>
        </p:spPr>
        <p:txBody>
          <a:bodyPr wrap="square" rtlCol="0">
            <a:spAutoFit/>
          </a:bodyPr>
          <a:lstStyle/>
          <a:p>
            <a:endParaRPr lang="zh-CN" altLang="en-US" sz="1600" dirty="0"/>
          </a:p>
        </p:txBody>
      </p:sp>
      <p:pic>
        <p:nvPicPr>
          <p:cNvPr id="7" name="图片 6">
            <a:extLst>
              <a:ext uri="{FF2B5EF4-FFF2-40B4-BE49-F238E27FC236}">
                <a16:creationId xmlns:a16="http://schemas.microsoft.com/office/drawing/2014/main" id="{982911A0-E089-B80C-F42B-47B1E3736DF5}"/>
              </a:ext>
            </a:extLst>
          </p:cNvPr>
          <p:cNvPicPr>
            <a:picLocks noChangeAspect="1"/>
          </p:cNvPicPr>
          <p:nvPr/>
        </p:nvPicPr>
        <p:blipFill rotWithShape="1">
          <a:blip r:embed="rId4"/>
          <a:srcRect t="25677"/>
          <a:stretch/>
        </p:blipFill>
        <p:spPr>
          <a:xfrm>
            <a:off x="6375738" y="6333732"/>
            <a:ext cx="3895725" cy="361041"/>
          </a:xfrm>
          <a:prstGeom prst="rect">
            <a:avLst/>
          </a:prstGeom>
        </p:spPr>
      </p:pic>
    </p:spTree>
    <p:extLst>
      <p:ext uri="{BB962C8B-B14F-4D97-AF65-F5344CB8AC3E}">
        <p14:creationId xmlns:p14="http://schemas.microsoft.com/office/powerpoint/2010/main" val="1497691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B606A01-D1CE-400D-A5EB-7BF87513A05B}"/>
              </a:ext>
            </a:extLst>
          </p:cNvPr>
          <p:cNvSpPr>
            <a:spLocks noGrp="1"/>
          </p:cNvSpPr>
          <p:nvPr>
            <p:ph type="sldNum" sz="quarter" idx="4"/>
          </p:nvPr>
        </p:nvSpPr>
        <p:spPr>
          <a:noFill/>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6</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6" name="标题 5">
            <a:extLst>
              <a:ext uri="{FF2B5EF4-FFF2-40B4-BE49-F238E27FC236}">
                <a16:creationId xmlns:a16="http://schemas.microsoft.com/office/drawing/2014/main" id="{810FBEBD-0916-C8E7-6A09-B4C82CDE0B24}"/>
              </a:ext>
            </a:extLst>
          </p:cNvPr>
          <p:cNvSpPr>
            <a:spLocks noGrp="1"/>
          </p:cNvSpPr>
          <p:nvPr>
            <p:ph type="title"/>
          </p:nvPr>
        </p:nvSpPr>
        <p:spPr/>
        <p:txBody>
          <a:bodyPr/>
          <a:lstStyle/>
          <a:p>
            <a:r>
              <a:rPr lang="zh-CN" altLang="en-US" b="1" dirty="0">
                <a:effectLst/>
              </a:rPr>
              <a:t>三、基于深度学习的方法</a:t>
            </a:r>
            <a:endParaRPr lang="en-US" altLang="zh-CN" dirty="0">
              <a:effectLst/>
            </a:endParaRPr>
          </a:p>
        </p:txBody>
      </p:sp>
      <p:sp>
        <p:nvSpPr>
          <p:cNvPr id="7" name="文本框 6">
            <a:extLst>
              <a:ext uri="{FF2B5EF4-FFF2-40B4-BE49-F238E27FC236}">
                <a16:creationId xmlns:a16="http://schemas.microsoft.com/office/drawing/2014/main" id="{65E36E2B-E329-1F5A-B181-8910D7190657}"/>
              </a:ext>
            </a:extLst>
          </p:cNvPr>
          <p:cNvSpPr txBox="1"/>
          <p:nvPr/>
        </p:nvSpPr>
        <p:spPr>
          <a:xfrm>
            <a:off x="442913" y="1063109"/>
            <a:ext cx="6096000" cy="369332"/>
          </a:xfrm>
          <a:prstGeom prst="rect">
            <a:avLst/>
          </a:prstGeom>
          <a:noFill/>
        </p:spPr>
        <p:txBody>
          <a:bodyPr wrap="square">
            <a:spAutoFit/>
          </a:bodyPr>
          <a:lstStyle/>
          <a:p>
            <a:r>
              <a:rPr lang="en-US" altLang="zh-CN" b="1" dirty="0">
                <a:effectLst/>
              </a:rPr>
              <a:t>2.</a:t>
            </a:r>
            <a:r>
              <a:rPr lang="zh-CN" altLang="en-US" b="1" dirty="0">
                <a:effectLst/>
              </a:rPr>
              <a:t>联合亮度增强与噪声去除的方法</a:t>
            </a:r>
          </a:p>
        </p:txBody>
      </p:sp>
      <p:sp>
        <p:nvSpPr>
          <p:cNvPr id="10" name="文本框 9">
            <a:extLst>
              <a:ext uri="{FF2B5EF4-FFF2-40B4-BE49-F238E27FC236}">
                <a16:creationId xmlns:a16="http://schemas.microsoft.com/office/drawing/2014/main" id="{CDFAD84B-DB6C-2DAC-71DA-DCBF771D3689}"/>
              </a:ext>
            </a:extLst>
          </p:cNvPr>
          <p:cNvSpPr txBox="1"/>
          <p:nvPr/>
        </p:nvSpPr>
        <p:spPr>
          <a:xfrm>
            <a:off x="542924" y="1432441"/>
            <a:ext cx="8162925"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Deep Retinex Decomposition for Low-Light Enhancement   </a:t>
            </a:r>
            <a:r>
              <a:rPr lang="en-US" altLang="zh-CN" sz="1600" dirty="0">
                <a:latin typeface="Times New Roman" panose="02020603050405020304" pitchFamily="18" charset="0"/>
                <a:cs typeface="Times New Roman" panose="02020603050405020304" pitchFamily="18" charset="0"/>
              </a:rPr>
              <a:t>(BMVC2018)</a:t>
            </a:r>
            <a:endParaRPr lang="zh-CN" altLang="en-US" sz="16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8C9D7015-96DC-2F92-CA99-31584B48360D}"/>
              </a:ext>
            </a:extLst>
          </p:cNvPr>
          <p:cNvPicPr>
            <a:picLocks noChangeAspect="1"/>
          </p:cNvPicPr>
          <p:nvPr/>
        </p:nvPicPr>
        <p:blipFill rotWithShape="1">
          <a:blip r:embed="rId3"/>
          <a:srcRect t="2055"/>
          <a:stretch/>
        </p:blipFill>
        <p:spPr>
          <a:xfrm>
            <a:off x="1252441" y="1887498"/>
            <a:ext cx="9124950" cy="4011573"/>
          </a:xfrm>
          <a:prstGeom prst="rect">
            <a:avLst/>
          </a:prstGeom>
        </p:spPr>
      </p:pic>
    </p:spTree>
    <p:extLst>
      <p:ext uri="{BB962C8B-B14F-4D97-AF65-F5344CB8AC3E}">
        <p14:creationId xmlns:p14="http://schemas.microsoft.com/office/powerpoint/2010/main" val="2446898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B606A01-D1CE-400D-A5EB-7BF87513A05B}"/>
              </a:ext>
            </a:extLst>
          </p:cNvPr>
          <p:cNvSpPr>
            <a:spLocks noGrp="1"/>
          </p:cNvSpPr>
          <p:nvPr>
            <p:ph type="sldNum" sz="quarter" idx="4"/>
          </p:nvPr>
        </p:nvSpPr>
        <p:spPr>
          <a:noFill/>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7</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6" name="标题 5">
            <a:extLst>
              <a:ext uri="{FF2B5EF4-FFF2-40B4-BE49-F238E27FC236}">
                <a16:creationId xmlns:a16="http://schemas.microsoft.com/office/drawing/2014/main" id="{810FBEBD-0916-C8E7-6A09-B4C82CDE0B24}"/>
              </a:ext>
            </a:extLst>
          </p:cNvPr>
          <p:cNvSpPr>
            <a:spLocks noGrp="1"/>
          </p:cNvSpPr>
          <p:nvPr>
            <p:ph type="title"/>
          </p:nvPr>
        </p:nvSpPr>
        <p:spPr/>
        <p:txBody>
          <a:bodyPr/>
          <a:lstStyle/>
          <a:p>
            <a:r>
              <a:rPr lang="zh-CN" altLang="en-US" b="1" dirty="0">
                <a:effectLst/>
              </a:rPr>
              <a:t>三、基于深度学习的方法</a:t>
            </a:r>
            <a:endParaRPr lang="en-US" altLang="zh-CN" dirty="0">
              <a:effectLst/>
            </a:endParaRPr>
          </a:p>
        </p:txBody>
      </p:sp>
      <p:sp>
        <p:nvSpPr>
          <p:cNvPr id="5" name="文本框 4">
            <a:extLst>
              <a:ext uri="{FF2B5EF4-FFF2-40B4-BE49-F238E27FC236}">
                <a16:creationId xmlns:a16="http://schemas.microsoft.com/office/drawing/2014/main" id="{94E4CA66-29D7-1DB6-2C21-A4E1E2C688A0}"/>
              </a:ext>
            </a:extLst>
          </p:cNvPr>
          <p:cNvSpPr txBox="1"/>
          <p:nvPr/>
        </p:nvSpPr>
        <p:spPr>
          <a:xfrm>
            <a:off x="647700" y="1180559"/>
            <a:ext cx="7105650"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Kindling the Darkness: A Practical Low-light Image Enhancer </a:t>
            </a:r>
            <a:r>
              <a:rPr lang="en-US" altLang="zh-CN" sz="1600" dirty="0">
                <a:latin typeface="Times New Roman" panose="02020603050405020304" pitchFamily="18" charset="0"/>
                <a:cs typeface="Times New Roman" panose="02020603050405020304" pitchFamily="18" charset="0"/>
              </a:rPr>
              <a:t>(MM2019)</a:t>
            </a:r>
            <a:endParaRPr lang="zh-CN" altLang="en-US" sz="16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549A9AC1-8F35-7D09-F8DE-300925905EBF}"/>
              </a:ext>
            </a:extLst>
          </p:cNvPr>
          <p:cNvSpPr txBox="1"/>
          <p:nvPr/>
        </p:nvSpPr>
        <p:spPr>
          <a:xfrm>
            <a:off x="647700" y="888363"/>
            <a:ext cx="6096000" cy="369332"/>
          </a:xfrm>
          <a:prstGeom prst="rect">
            <a:avLst/>
          </a:prstGeom>
          <a:noFill/>
        </p:spPr>
        <p:txBody>
          <a:bodyPr wrap="square">
            <a:spAutoFit/>
          </a:bodyPr>
          <a:lstStyle/>
          <a:p>
            <a:r>
              <a:rPr lang="en-US" altLang="zh-CN" b="1" dirty="0">
                <a:effectLst/>
              </a:rPr>
              <a:t>2.</a:t>
            </a:r>
            <a:r>
              <a:rPr lang="zh-CN" altLang="en-US" b="1" dirty="0">
                <a:effectLst/>
              </a:rPr>
              <a:t>联合亮度增强与噪声去除的方法</a:t>
            </a:r>
          </a:p>
        </p:txBody>
      </p:sp>
      <p:pic>
        <p:nvPicPr>
          <p:cNvPr id="7" name="图片 6">
            <a:extLst>
              <a:ext uri="{FF2B5EF4-FFF2-40B4-BE49-F238E27FC236}">
                <a16:creationId xmlns:a16="http://schemas.microsoft.com/office/drawing/2014/main" id="{4FF244D6-BDDD-0D4A-DFD6-9C2FC370F705}"/>
              </a:ext>
            </a:extLst>
          </p:cNvPr>
          <p:cNvPicPr>
            <a:picLocks noChangeAspect="1"/>
          </p:cNvPicPr>
          <p:nvPr/>
        </p:nvPicPr>
        <p:blipFill rotWithShape="1">
          <a:blip r:embed="rId3"/>
          <a:srcRect b="957"/>
          <a:stretch/>
        </p:blipFill>
        <p:spPr>
          <a:xfrm>
            <a:off x="647700" y="1702861"/>
            <a:ext cx="10858500" cy="3452277"/>
          </a:xfrm>
          <a:prstGeom prst="rect">
            <a:avLst/>
          </a:prstGeom>
        </p:spPr>
      </p:pic>
      <p:sp>
        <p:nvSpPr>
          <p:cNvPr id="10" name="文本框 9">
            <a:extLst>
              <a:ext uri="{FF2B5EF4-FFF2-40B4-BE49-F238E27FC236}">
                <a16:creationId xmlns:a16="http://schemas.microsoft.com/office/drawing/2014/main" id="{18058969-E8F5-9750-8A27-ABF2027B8C6C}"/>
              </a:ext>
            </a:extLst>
          </p:cNvPr>
          <p:cNvSpPr txBox="1"/>
          <p:nvPr/>
        </p:nvSpPr>
        <p:spPr>
          <a:xfrm>
            <a:off x="552450" y="5451361"/>
            <a:ext cx="6096000" cy="646331"/>
          </a:xfrm>
          <a:prstGeom prst="rect">
            <a:avLst/>
          </a:prstGeom>
          <a:noFill/>
        </p:spPr>
        <p:txBody>
          <a:bodyPr wrap="square">
            <a:spAutoFit/>
          </a:bodyPr>
          <a:lstStyle/>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这个方法</a:t>
            </a:r>
            <a:r>
              <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rPr>
              <a:t>架构与</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Retinex-net</a:t>
            </a:r>
            <a:r>
              <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rPr>
              <a:t>类似</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rPr>
              <a:t>核心在于引入了更多的损失</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7C1FB043-553E-80F3-6873-87564E87A8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9602" y="5263586"/>
            <a:ext cx="4900324" cy="1224196"/>
          </a:xfrm>
          <a:prstGeom prst="rect">
            <a:avLst/>
          </a:prstGeom>
        </p:spPr>
      </p:pic>
    </p:spTree>
    <p:extLst>
      <p:ext uri="{BB962C8B-B14F-4D97-AF65-F5344CB8AC3E}">
        <p14:creationId xmlns:p14="http://schemas.microsoft.com/office/powerpoint/2010/main" val="1904428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B606A01-D1CE-400D-A5EB-7BF87513A05B}"/>
              </a:ext>
            </a:extLst>
          </p:cNvPr>
          <p:cNvSpPr>
            <a:spLocks noGrp="1"/>
          </p:cNvSpPr>
          <p:nvPr>
            <p:ph type="sldNum" sz="quarter" idx="4"/>
          </p:nvPr>
        </p:nvSpPr>
        <p:spPr>
          <a:noFill/>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8</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6" name="标题 5">
            <a:extLst>
              <a:ext uri="{FF2B5EF4-FFF2-40B4-BE49-F238E27FC236}">
                <a16:creationId xmlns:a16="http://schemas.microsoft.com/office/drawing/2014/main" id="{810FBEBD-0916-C8E7-6A09-B4C82CDE0B24}"/>
              </a:ext>
            </a:extLst>
          </p:cNvPr>
          <p:cNvSpPr>
            <a:spLocks noGrp="1"/>
          </p:cNvSpPr>
          <p:nvPr>
            <p:ph type="title"/>
          </p:nvPr>
        </p:nvSpPr>
        <p:spPr/>
        <p:txBody>
          <a:bodyPr/>
          <a:lstStyle/>
          <a:p>
            <a:r>
              <a:rPr lang="zh-CN" altLang="en-US" b="1" dirty="0">
                <a:effectLst/>
              </a:rPr>
              <a:t>三、基于深度学习的方法</a:t>
            </a:r>
            <a:endParaRPr lang="en-US" altLang="zh-CN" dirty="0">
              <a:effectLst/>
            </a:endParaRPr>
          </a:p>
        </p:txBody>
      </p:sp>
      <p:sp>
        <p:nvSpPr>
          <p:cNvPr id="3" name="文本框 2">
            <a:extLst>
              <a:ext uri="{FF2B5EF4-FFF2-40B4-BE49-F238E27FC236}">
                <a16:creationId xmlns:a16="http://schemas.microsoft.com/office/drawing/2014/main" id="{E1E53633-6905-8A89-D0D5-D7917EF5F571}"/>
              </a:ext>
            </a:extLst>
          </p:cNvPr>
          <p:cNvSpPr txBox="1"/>
          <p:nvPr/>
        </p:nvSpPr>
        <p:spPr>
          <a:xfrm>
            <a:off x="323849" y="1092337"/>
            <a:ext cx="6096000" cy="369332"/>
          </a:xfrm>
          <a:prstGeom prst="rect">
            <a:avLst/>
          </a:prstGeom>
          <a:noFill/>
        </p:spPr>
        <p:txBody>
          <a:bodyPr wrap="square">
            <a:spAutoFit/>
          </a:bodyPr>
          <a:lstStyle/>
          <a:p>
            <a:r>
              <a:rPr lang="en-US" altLang="zh-CN" b="1" dirty="0">
                <a:effectLst/>
              </a:rPr>
              <a:t>2.</a:t>
            </a:r>
            <a:r>
              <a:rPr lang="zh-CN" altLang="en-US" b="1" dirty="0">
                <a:effectLst/>
              </a:rPr>
              <a:t>联合亮度增强与噪声去除的方法</a:t>
            </a:r>
          </a:p>
        </p:txBody>
      </p:sp>
      <p:sp>
        <p:nvSpPr>
          <p:cNvPr id="7" name="文本框 6">
            <a:extLst>
              <a:ext uri="{FF2B5EF4-FFF2-40B4-BE49-F238E27FC236}">
                <a16:creationId xmlns:a16="http://schemas.microsoft.com/office/drawing/2014/main" id="{36AF72F4-1FBA-E3A0-956A-102F1387EEBA}"/>
              </a:ext>
            </a:extLst>
          </p:cNvPr>
          <p:cNvSpPr txBox="1"/>
          <p:nvPr/>
        </p:nvSpPr>
        <p:spPr>
          <a:xfrm>
            <a:off x="3986306" y="1092337"/>
            <a:ext cx="7681820"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Lightening Network for Low-lightImage Enhancement（</a:t>
            </a:r>
            <a:r>
              <a:rPr lang="en-US" altLang="zh-CN" sz="1600" dirty="0">
                <a:latin typeface="Times New Roman" panose="02020603050405020304" pitchFamily="18" charset="0"/>
                <a:cs typeface="Times New Roman" panose="02020603050405020304" pitchFamily="18" charset="0"/>
              </a:rPr>
              <a:t>TIP2020</a:t>
            </a:r>
            <a:r>
              <a:rPr lang="zh-CN" altLang="en-US" sz="1600" dirty="0">
                <a:latin typeface="Times New Roman" panose="02020603050405020304" pitchFamily="18" charset="0"/>
                <a:cs typeface="Times New Roman" panose="02020603050405020304" pitchFamily="18" charset="0"/>
              </a:rPr>
              <a:t>）</a:t>
            </a:r>
          </a:p>
        </p:txBody>
      </p:sp>
      <p:sp>
        <p:nvSpPr>
          <p:cNvPr id="8" name="Rectangle 2">
            <a:extLst>
              <a:ext uri="{FF2B5EF4-FFF2-40B4-BE49-F238E27FC236}">
                <a16:creationId xmlns:a16="http://schemas.microsoft.com/office/drawing/2014/main" id="{A68AA132-169E-40E6-1370-322CF9E2CCC4}"/>
              </a:ext>
            </a:extLst>
          </p:cNvPr>
          <p:cNvSpPr>
            <a:spLocks noChangeArrowheads="1"/>
          </p:cNvSpPr>
          <p:nvPr/>
        </p:nvSpPr>
        <p:spPr bwMode="auto">
          <a:xfrm>
            <a:off x="1542334" y="1692918"/>
            <a:ext cx="760166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4">
            <a:extLst>
              <a:ext uri="{FF2B5EF4-FFF2-40B4-BE49-F238E27FC236}">
                <a16:creationId xmlns:a16="http://schemas.microsoft.com/office/drawing/2014/main" id="{F5C99535-D3A8-ABF3-71DA-938B258A2D61}"/>
              </a:ext>
            </a:extLst>
          </p:cNvPr>
          <p:cNvSpPr>
            <a:spLocks noChangeArrowheads="1"/>
          </p:cNvSpPr>
          <p:nvPr/>
        </p:nvSpPr>
        <p:spPr bwMode="auto">
          <a:xfrm>
            <a:off x="3186210" y="4860787"/>
            <a:ext cx="61927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9D165A28-2E46-0DE6-DF6A-846DA9BC688A}"/>
              </a:ext>
            </a:extLst>
          </p:cNvPr>
          <p:cNvPicPr>
            <a:picLocks noChangeAspect="1"/>
          </p:cNvPicPr>
          <p:nvPr/>
        </p:nvPicPr>
        <p:blipFill>
          <a:blip r:embed="rId3"/>
          <a:stretch>
            <a:fillRect/>
          </a:stretch>
        </p:blipFill>
        <p:spPr>
          <a:xfrm>
            <a:off x="3089439" y="2460488"/>
            <a:ext cx="6410325" cy="3305175"/>
          </a:xfrm>
          <a:prstGeom prst="rect">
            <a:avLst/>
          </a:prstGeom>
        </p:spPr>
      </p:pic>
      <p:pic>
        <p:nvPicPr>
          <p:cNvPr id="11" name="图片 10">
            <a:extLst>
              <a:ext uri="{FF2B5EF4-FFF2-40B4-BE49-F238E27FC236}">
                <a16:creationId xmlns:a16="http://schemas.microsoft.com/office/drawing/2014/main" id="{54B3D6DB-D64A-D78B-71B7-FE243FEC8B88}"/>
              </a:ext>
            </a:extLst>
          </p:cNvPr>
          <p:cNvPicPr>
            <a:picLocks noChangeAspect="1"/>
          </p:cNvPicPr>
          <p:nvPr/>
        </p:nvPicPr>
        <p:blipFill>
          <a:blip r:embed="rId4"/>
          <a:stretch>
            <a:fillRect/>
          </a:stretch>
        </p:blipFill>
        <p:spPr>
          <a:xfrm>
            <a:off x="895350" y="1762539"/>
            <a:ext cx="2190750" cy="476250"/>
          </a:xfrm>
          <a:prstGeom prst="rect">
            <a:avLst/>
          </a:prstGeom>
        </p:spPr>
      </p:pic>
    </p:spTree>
    <p:extLst>
      <p:ext uri="{BB962C8B-B14F-4D97-AF65-F5344CB8AC3E}">
        <p14:creationId xmlns:p14="http://schemas.microsoft.com/office/powerpoint/2010/main" val="2479439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B606A01-D1CE-400D-A5EB-7BF87513A05B}"/>
              </a:ext>
            </a:extLst>
          </p:cNvPr>
          <p:cNvSpPr>
            <a:spLocks noGrp="1"/>
          </p:cNvSpPr>
          <p:nvPr>
            <p:ph type="sldNum" sz="quarter" idx="4"/>
          </p:nvPr>
        </p:nvSpPr>
        <p:spPr>
          <a:noFill/>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9</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6" name="标题 5">
            <a:extLst>
              <a:ext uri="{FF2B5EF4-FFF2-40B4-BE49-F238E27FC236}">
                <a16:creationId xmlns:a16="http://schemas.microsoft.com/office/drawing/2014/main" id="{810FBEBD-0916-C8E7-6A09-B4C82CDE0B24}"/>
              </a:ext>
            </a:extLst>
          </p:cNvPr>
          <p:cNvSpPr>
            <a:spLocks noGrp="1"/>
          </p:cNvSpPr>
          <p:nvPr>
            <p:ph type="title"/>
          </p:nvPr>
        </p:nvSpPr>
        <p:spPr/>
        <p:txBody>
          <a:bodyPr/>
          <a:lstStyle/>
          <a:p>
            <a:r>
              <a:rPr lang="zh-CN" altLang="en-US" b="1" dirty="0">
                <a:effectLst/>
              </a:rPr>
              <a:t>三、基于深度学习的方法</a:t>
            </a:r>
            <a:endParaRPr lang="en-US" altLang="zh-CN" dirty="0">
              <a:effectLst/>
            </a:endParaRPr>
          </a:p>
        </p:txBody>
      </p:sp>
      <p:sp>
        <p:nvSpPr>
          <p:cNvPr id="3" name="文本框 2">
            <a:extLst>
              <a:ext uri="{FF2B5EF4-FFF2-40B4-BE49-F238E27FC236}">
                <a16:creationId xmlns:a16="http://schemas.microsoft.com/office/drawing/2014/main" id="{E1E53633-6905-8A89-D0D5-D7917EF5F571}"/>
              </a:ext>
            </a:extLst>
          </p:cNvPr>
          <p:cNvSpPr txBox="1"/>
          <p:nvPr/>
        </p:nvSpPr>
        <p:spPr>
          <a:xfrm>
            <a:off x="323849" y="1092337"/>
            <a:ext cx="6096000" cy="369332"/>
          </a:xfrm>
          <a:prstGeom prst="rect">
            <a:avLst/>
          </a:prstGeom>
          <a:noFill/>
        </p:spPr>
        <p:txBody>
          <a:bodyPr wrap="square">
            <a:spAutoFit/>
          </a:bodyPr>
          <a:lstStyle/>
          <a:p>
            <a:r>
              <a:rPr lang="en-US" altLang="zh-CN" b="1" dirty="0">
                <a:effectLst/>
              </a:rPr>
              <a:t>2.</a:t>
            </a:r>
            <a:r>
              <a:rPr lang="zh-CN" altLang="en-US" b="1" dirty="0">
                <a:effectLst/>
              </a:rPr>
              <a:t>联合亮度增强与噪声去除的方法</a:t>
            </a:r>
          </a:p>
        </p:txBody>
      </p:sp>
      <p:sp>
        <p:nvSpPr>
          <p:cNvPr id="7" name="文本框 6">
            <a:extLst>
              <a:ext uri="{FF2B5EF4-FFF2-40B4-BE49-F238E27FC236}">
                <a16:creationId xmlns:a16="http://schemas.microsoft.com/office/drawing/2014/main" id="{36AF72F4-1FBA-E3A0-956A-102F1387EEBA}"/>
              </a:ext>
            </a:extLst>
          </p:cNvPr>
          <p:cNvSpPr txBox="1"/>
          <p:nvPr/>
        </p:nvSpPr>
        <p:spPr>
          <a:xfrm>
            <a:off x="3986306" y="1092337"/>
            <a:ext cx="7681820"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Lightening Network for Low-lightImage Enhancement（</a:t>
            </a:r>
            <a:r>
              <a:rPr lang="en-US" altLang="zh-CN" sz="1600" dirty="0">
                <a:latin typeface="Times New Roman" panose="02020603050405020304" pitchFamily="18" charset="0"/>
                <a:cs typeface="Times New Roman" panose="02020603050405020304" pitchFamily="18" charset="0"/>
              </a:rPr>
              <a:t>TIP2020</a:t>
            </a:r>
            <a:r>
              <a:rPr lang="zh-CN" altLang="en-US" sz="1600" dirty="0">
                <a:latin typeface="Times New Roman" panose="02020603050405020304" pitchFamily="18" charset="0"/>
                <a:cs typeface="Times New Roman" panose="02020603050405020304" pitchFamily="18" charset="0"/>
              </a:rPr>
              <a:t>）</a:t>
            </a:r>
          </a:p>
        </p:txBody>
      </p:sp>
      <p:pic>
        <p:nvPicPr>
          <p:cNvPr id="6145" name="Picture 1">
            <a:extLst>
              <a:ext uri="{FF2B5EF4-FFF2-40B4-BE49-F238E27FC236}">
                <a16:creationId xmlns:a16="http://schemas.microsoft.com/office/drawing/2014/main" id="{83CCBC7C-5A1D-4EEF-69FA-264EFE4DB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49" y="1692917"/>
            <a:ext cx="10346150" cy="278240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a:extLst>
              <a:ext uri="{FF2B5EF4-FFF2-40B4-BE49-F238E27FC236}">
                <a16:creationId xmlns:a16="http://schemas.microsoft.com/office/drawing/2014/main" id="{A68AA132-169E-40E6-1370-322CF9E2CCC4}"/>
              </a:ext>
            </a:extLst>
          </p:cNvPr>
          <p:cNvSpPr>
            <a:spLocks noChangeArrowheads="1"/>
          </p:cNvSpPr>
          <p:nvPr/>
        </p:nvSpPr>
        <p:spPr bwMode="auto">
          <a:xfrm>
            <a:off x="1542334" y="1692918"/>
            <a:ext cx="760166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6147" name="Picture 3">
            <a:extLst>
              <a:ext uri="{FF2B5EF4-FFF2-40B4-BE49-F238E27FC236}">
                <a16:creationId xmlns:a16="http://schemas.microsoft.com/office/drawing/2014/main" id="{FDB0B61F-F67E-7970-BA8A-9CE110D66A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8161"/>
          <a:stretch/>
        </p:blipFill>
        <p:spPr bwMode="auto">
          <a:xfrm>
            <a:off x="2274236" y="4528416"/>
            <a:ext cx="4662389" cy="22849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
            <a:extLst>
              <a:ext uri="{FF2B5EF4-FFF2-40B4-BE49-F238E27FC236}">
                <a16:creationId xmlns:a16="http://schemas.microsoft.com/office/drawing/2014/main" id="{F5C99535-D3A8-ABF3-71DA-938B258A2D61}"/>
              </a:ext>
            </a:extLst>
          </p:cNvPr>
          <p:cNvSpPr>
            <a:spLocks noChangeArrowheads="1"/>
          </p:cNvSpPr>
          <p:nvPr/>
        </p:nvSpPr>
        <p:spPr bwMode="auto">
          <a:xfrm>
            <a:off x="3186210" y="4860787"/>
            <a:ext cx="61927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80178032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2396</TotalTime>
  <Words>2812</Words>
  <Application>Microsoft Office PowerPoint</Application>
  <PresentationFormat>宽屏</PresentationFormat>
  <Paragraphs>104</Paragraphs>
  <Slides>17</Slides>
  <Notes>17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vt:i4>
      </vt:variant>
    </vt:vector>
  </HeadingPairs>
  <TitlesOfParts>
    <vt:vector size="26" baseType="lpstr">
      <vt:lpstr>LarkHackSafariFont</vt:lpstr>
      <vt:lpstr>PingFang SC</vt:lpstr>
      <vt:lpstr>PingFangSC-Regular</vt:lpstr>
      <vt:lpstr>等线</vt:lpstr>
      <vt:lpstr>等线 Light</vt:lpstr>
      <vt:lpstr>Arial</vt:lpstr>
      <vt:lpstr>Times New Roman</vt:lpstr>
      <vt:lpstr>Wingdings</vt:lpstr>
      <vt:lpstr>Office 主题​​</vt:lpstr>
      <vt:lpstr>一、基于分布映射的方法</vt:lpstr>
      <vt:lpstr>二、基于模型优化的方法</vt:lpstr>
      <vt:lpstr>三、基于深度学习的方法</vt:lpstr>
      <vt:lpstr>三、基于深度学习的方法</vt:lpstr>
      <vt:lpstr>三、基于深度学习的方法</vt:lpstr>
      <vt:lpstr>三、基于深度学习的方法</vt:lpstr>
      <vt:lpstr>三、基于深度学习的方法</vt:lpstr>
      <vt:lpstr>三、基于深度学习的方法</vt:lpstr>
      <vt:lpstr>三、基于深度学习的方法</vt:lpstr>
      <vt:lpstr>三、基于深度学习的方法</vt:lpstr>
      <vt:lpstr>PowerPoint 演示文稿</vt:lpstr>
      <vt:lpstr>PowerPoint 演示文稿</vt:lpstr>
      <vt:lpstr>PowerPoint 演示文稿</vt:lpstr>
      <vt:lpstr>KinD</vt:lpstr>
      <vt:lpstr>Underexposed Photo Enhancement using Deep Illumination Estimation 损失函数构成</vt:lpstr>
      <vt:lpstr>Fast Enhancement for Non-Uniform Illumination Images using Light-weight CNNs损失函数补充</vt:lpstr>
      <vt:lpstr>三、基于深度学习的方法</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一、基于分布映射的方法</dc:title>
  <dc:creator>陈 琪</dc:creator>
  <cp:lastModifiedBy>陈 琪</cp:lastModifiedBy>
  <cp:revision>14</cp:revision>
  <dcterms:created xsi:type="dcterms:W3CDTF">2023-04-19T02:27:48Z</dcterms:created>
  <dcterms:modified xsi:type="dcterms:W3CDTF">2023-04-27T12:22:11Z</dcterms:modified>
</cp:coreProperties>
</file>